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91" r:id="rId3"/>
    <p:sldId id="267" r:id="rId4"/>
    <p:sldId id="279" r:id="rId5"/>
    <p:sldId id="280" r:id="rId6"/>
    <p:sldId id="281" r:id="rId7"/>
    <p:sldId id="282" r:id="rId8"/>
    <p:sldId id="283" r:id="rId9"/>
    <p:sldId id="284" r:id="rId10"/>
    <p:sldId id="287" r:id="rId11"/>
    <p:sldId id="288" r:id="rId12"/>
    <p:sldId id="289" r:id="rId13"/>
    <p:sldId id="285" r:id="rId14"/>
    <p:sldId id="286" r:id="rId15"/>
    <p:sldId id="387" r:id="rId16"/>
    <p:sldId id="384" r:id="rId17"/>
    <p:sldId id="385" r:id="rId18"/>
    <p:sldId id="386" r:id="rId19"/>
    <p:sldId id="388" r:id="rId20"/>
    <p:sldId id="389" r:id="rId21"/>
    <p:sldId id="390" r:id="rId22"/>
    <p:sldId id="290" r:id="rId23"/>
    <p:sldId id="259" r:id="rId24"/>
    <p:sldId id="291" r:id="rId25"/>
    <p:sldId id="314" r:id="rId26"/>
    <p:sldId id="315" r:id="rId27"/>
    <p:sldId id="292" r:id="rId28"/>
    <p:sldId id="293" r:id="rId29"/>
    <p:sldId id="294" r:id="rId30"/>
    <p:sldId id="295" r:id="rId31"/>
    <p:sldId id="296" r:id="rId32"/>
    <p:sldId id="297" r:id="rId33"/>
    <p:sldId id="298"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6" autoAdjust="0"/>
    <p:restoredTop sz="95226" autoAdjust="0"/>
  </p:normalViewPr>
  <p:slideViewPr>
    <p:cSldViewPr snapToGrid="0" showGuides="1">
      <p:cViewPr varScale="1">
        <p:scale>
          <a:sx n="100" d="100"/>
          <a:sy n="100" d="100"/>
        </p:scale>
        <p:origin x="114" y="390"/>
      </p:cViewPr>
      <p:guideLst>
        <p:guide orient="horz" pos="2160"/>
        <p:guide pos="3840"/>
      </p:guideLst>
    </p:cSldViewPr>
  </p:slideViewPr>
  <p:notesTextViewPr>
    <p:cViewPr>
      <p:scale>
        <a:sx n="1" d="1"/>
        <a:sy n="1" d="1"/>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Total # of students, </a:t>
            </a:r>
            <a:r>
              <a:rPr lang="en-US" b="1" i="1"/>
              <a:t>N</a:t>
            </a:r>
            <a:r>
              <a:rPr lang="en-US" b="1"/>
              <a:t> = 4423 as of August 16, 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 of students, N = 4423</c:v>
                </c:pt>
              </c:strCache>
            </c:strRef>
          </c:tx>
          <c:spPr>
            <a:solidFill>
              <a:schemeClr val="accent1"/>
            </a:solidFill>
            <a:ln>
              <a:noFill/>
            </a:ln>
            <a:effectLst/>
          </c:spPr>
          <c:invertIfNegative val="0"/>
          <c:cat>
            <c:strRef>
              <c:f>Sheet1!$A$2:$A$10</c:f>
              <c:strCache>
                <c:ptCount val="9"/>
                <c:pt idx="0">
                  <c:v>Arch</c:v>
                </c:pt>
                <c:pt idx="1">
                  <c:v>Business</c:v>
                </c:pt>
                <c:pt idx="2">
                  <c:v>SLA</c:v>
                </c:pt>
                <c:pt idx="3">
                  <c:v>PHTM</c:v>
                </c:pt>
                <c:pt idx="4">
                  <c:v>SSE</c:v>
                </c:pt>
                <c:pt idx="5">
                  <c:v>SOPA</c:v>
                </c:pt>
                <c:pt idx="6">
                  <c:v>LAW</c:v>
                </c:pt>
                <c:pt idx="7">
                  <c:v>MED</c:v>
                </c:pt>
                <c:pt idx="8">
                  <c:v>TSSW</c:v>
                </c:pt>
              </c:strCache>
            </c:strRef>
          </c:cat>
          <c:val>
            <c:numRef>
              <c:f>Sheet1!$B$2:$B$10</c:f>
              <c:numCache>
                <c:formatCode>General</c:formatCode>
                <c:ptCount val="9"/>
                <c:pt idx="0">
                  <c:v>62</c:v>
                </c:pt>
                <c:pt idx="1">
                  <c:v>652</c:v>
                </c:pt>
                <c:pt idx="2">
                  <c:v>320</c:v>
                </c:pt>
                <c:pt idx="3">
                  <c:v>423</c:v>
                </c:pt>
                <c:pt idx="4">
                  <c:v>430</c:v>
                </c:pt>
                <c:pt idx="5">
                  <c:v>231</c:v>
                </c:pt>
                <c:pt idx="6">
                  <c:v>894</c:v>
                </c:pt>
                <c:pt idx="7">
                  <c:v>1040</c:v>
                </c:pt>
                <c:pt idx="8">
                  <c:v>341</c:v>
                </c:pt>
              </c:numCache>
            </c:numRef>
          </c:val>
          <c:extLst>
            <c:ext xmlns:c16="http://schemas.microsoft.com/office/drawing/2014/chart" uri="{C3380CC4-5D6E-409C-BE32-E72D297353CC}">
              <c16:uniqueId val="{00000000-ED0B-4257-9E1E-6532BB12504E}"/>
            </c:ext>
          </c:extLst>
        </c:ser>
        <c:dLbls>
          <c:showLegendKey val="0"/>
          <c:showVal val="0"/>
          <c:showCatName val="0"/>
          <c:showSerName val="0"/>
          <c:showPercent val="0"/>
          <c:showBubbleSize val="0"/>
        </c:dLbls>
        <c:gapWidth val="219"/>
        <c:overlap val="-27"/>
        <c:axId val="387928280"/>
        <c:axId val="387928672"/>
      </c:barChart>
      <c:catAx>
        <c:axId val="38792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928672"/>
        <c:crosses val="autoZero"/>
        <c:auto val="1"/>
        <c:lblAlgn val="ctr"/>
        <c:lblOffset val="100"/>
        <c:noMultiLvlLbl val="0"/>
      </c:catAx>
      <c:valAx>
        <c:axId val="387928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928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PhD</c:v>
                </c:pt>
              </c:strCache>
            </c:strRef>
          </c:tx>
          <c:spPr>
            <a:solidFill>
              <a:schemeClr val="accent1">
                <a:shade val="65000"/>
              </a:schemeClr>
            </a:solidFill>
            <a:ln>
              <a:noFill/>
            </a:ln>
            <a:effectLst/>
          </c:spPr>
          <c:invertIfNegative val="0"/>
          <c:cat>
            <c:strRef>
              <c:f>Sheet1!$A$2:$A$10</c:f>
              <c:strCache>
                <c:ptCount val="9"/>
                <c:pt idx="0">
                  <c:v>Arch</c:v>
                </c:pt>
                <c:pt idx="1">
                  <c:v>Bus</c:v>
                </c:pt>
                <c:pt idx="2">
                  <c:v>SLA</c:v>
                </c:pt>
                <c:pt idx="3">
                  <c:v>PHTM</c:v>
                </c:pt>
                <c:pt idx="4">
                  <c:v>SSE</c:v>
                </c:pt>
                <c:pt idx="5">
                  <c:v>SOPA</c:v>
                </c:pt>
                <c:pt idx="6">
                  <c:v>LAW</c:v>
                </c:pt>
                <c:pt idx="7">
                  <c:v>MED</c:v>
                </c:pt>
                <c:pt idx="8">
                  <c:v>TSSW</c:v>
                </c:pt>
              </c:strCache>
            </c:strRef>
          </c:cat>
          <c:val>
            <c:numRef>
              <c:f>Sheet1!$B$2:$B$10</c:f>
              <c:numCache>
                <c:formatCode>General</c:formatCode>
                <c:ptCount val="9"/>
                <c:pt idx="0">
                  <c:v>0</c:v>
                </c:pt>
                <c:pt idx="1">
                  <c:v>11</c:v>
                </c:pt>
                <c:pt idx="2">
                  <c:v>271</c:v>
                </c:pt>
                <c:pt idx="3">
                  <c:v>94</c:v>
                </c:pt>
                <c:pt idx="4">
                  <c:v>306</c:v>
                </c:pt>
                <c:pt idx="5">
                  <c:v>0</c:v>
                </c:pt>
                <c:pt idx="6">
                  <c:v>2</c:v>
                </c:pt>
                <c:pt idx="7">
                  <c:v>83</c:v>
                </c:pt>
                <c:pt idx="8">
                  <c:v>57</c:v>
                </c:pt>
              </c:numCache>
            </c:numRef>
          </c:val>
          <c:extLst>
            <c:ext xmlns:c16="http://schemas.microsoft.com/office/drawing/2014/chart" uri="{C3380CC4-5D6E-409C-BE32-E72D297353CC}">
              <c16:uniqueId val="{00000000-2257-4777-92C3-43C7ADBFF9BB}"/>
            </c:ext>
          </c:extLst>
        </c:ser>
        <c:ser>
          <c:idx val="1"/>
          <c:order val="1"/>
          <c:tx>
            <c:strRef>
              <c:f>Sheet1!$C$1</c:f>
              <c:strCache>
                <c:ptCount val="1"/>
                <c:pt idx="0">
                  <c:v>Master's</c:v>
                </c:pt>
              </c:strCache>
            </c:strRef>
          </c:tx>
          <c:spPr>
            <a:solidFill>
              <a:schemeClr val="accent1"/>
            </a:solidFill>
            <a:ln>
              <a:noFill/>
            </a:ln>
            <a:effectLst/>
          </c:spPr>
          <c:invertIfNegative val="0"/>
          <c:cat>
            <c:strRef>
              <c:f>Sheet1!$A$2:$A$10</c:f>
              <c:strCache>
                <c:ptCount val="9"/>
                <c:pt idx="0">
                  <c:v>Arch</c:v>
                </c:pt>
                <c:pt idx="1">
                  <c:v>Bus</c:v>
                </c:pt>
                <c:pt idx="2">
                  <c:v>SLA</c:v>
                </c:pt>
                <c:pt idx="3">
                  <c:v>PHTM</c:v>
                </c:pt>
                <c:pt idx="4">
                  <c:v>SSE</c:v>
                </c:pt>
                <c:pt idx="5">
                  <c:v>SOPA</c:v>
                </c:pt>
                <c:pt idx="6">
                  <c:v>LAW</c:v>
                </c:pt>
                <c:pt idx="7">
                  <c:v>MED</c:v>
                </c:pt>
                <c:pt idx="8">
                  <c:v>TSSW</c:v>
                </c:pt>
              </c:strCache>
            </c:strRef>
          </c:cat>
          <c:val>
            <c:numRef>
              <c:f>Sheet1!$C$2:$C$10</c:f>
              <c:numCache>
                <c:formatCode>General</c:formatCode>
                <c:ptCount val="9"/>
                <c:pt idx="0">
                  <c:v>62</c:v>
                </c:pt>
                <c:pt idx="1">
                  <c:v>613</c:v>
                </c:pt>
                <c:pt idx="2">
                  <c:v>41</c:v>
                </c:pt>
                <c:pt idx="3">
                  <c:v>321</c:v>
                </c:pt>
                <c:pt idx="4">
                  <c:v>110</c:v>
                </c:pt>
                <c:pt idx="5">
                  <c:v>228</c:v>
                </c:pt>
                <c:pt idx="6">
                  <c:v>219</c:v>
                </c:pt>
                <c:pt idx="7">
                  <c:v>144</c:v>
                </c:pt>
                <c:pt idx="8">
                  <c:v>284</c:v>
                </c:pt>
              </c:numCache>
            </c:numRef>
          </c:val>
          <c:extLst>
            <c:ext xmlns:c16="http://schemas.microsoft.com/office/drawing/2014/chart" uri="{C3380CC4-5D6E-409C-BE32-E72D297353CC}">
              <c16:uniqueId val="{00000001-2257-4777-92C3-43C7ADBFF9BB}"/>
            </c:ext>
          </c:extLst>
        </c:ser>
        <c:ser>
          <c:idx val="2"/>
          <c:order val="2"/>
          <c:tx>
            <c:strRef>
              <c:f>Sheet1!$D$1</c:f>
              <c:strCache>
                <c:ptCount val="1"/>
                <c:pt idx="0">
                  <c:v>Special</c:v>
                </c:pt>
              </c:strCache>
            </c:strRef>
          </c:tx>
          <c:spPr>
            <a:solidFill>
              <a:schemeClr val="accent1">
                <a:tint val="65000"/>
              </a:schemeClr>
            </a:solidFill>
            <a:ln>
              <a:noFill/>
            </a:ln>
            <a:effectLst/>
          </c:spPr>
          <c:invertIfNegative val="0"/>
          <c:cat>
            <c:strRef>
              <c:f>Sheet1!$A$2:$A$10</c:f>
              <c:strCache>
                <c:ptCount val="9"/>
                <c:pt idx="0">
                  <c:v>Arch</c:v>
                </c:pt>
                <c:pt idx="1">
                  <c:v>Bus</c:v>
                </c:pt>
                <c:pt idx="2">
                  <c:v>SLA</c:v>
                </c:pt>
                <c:pt idx="3">
                  <c:v>PHTM</c:v>
                </c:pt>
                <c:pt idx="4">
                  <c:v>SSE</c:v>
                </c:pt>
                <c:pt idx="5">
                  <c:v>SOPA</c:v>
                </c:pt>
                <c:pt idx="6">
                  <c:v>LAW</c:v>
                </c:pt>
                <c:pt idx="7">
                  <c:v>MED</c:v>
                </c:pt>
                <c:pt idx="8">
                  <c:v>TSSW</c:v>
                </c:pt>
              </c:strCache>
            </c:strRef>
          </c:cat>
          <c:val>
            <c:numRef>
              <c:f>Sheet1!$D$2:$D$10</c:f>
              <c:numCache>
                <c:formatCode>General</c:formatCode>
                <c:ptCount val="9"/>
                <c:pt idx="0">
                  <c:v>0</c:v>
                </c:pt>
                <c:pt idx="1">
                  <c:v>27</c:v>
                </c:pt>
                <c:pt idx="2">
                  <c:v>2</c:v>
                </c:pt>
                <c:pt idx="3">
                  <c:v>38</c:v>
                </c:pt>
                <c:pt idx="4">
                  <c:v>1</c:v>
                </c:pt>
                <c:pt idx="5">
                  <c:v>2</c:v>
                </c:pt>
                <c:pt idx="6">
                  <c:v>0</c:v>
                </c:pt>
                <c:pt idx="7">
                  <c:v>0</c:v>
                </c:pt>
                <c:pt idx="8">
                  <c:v>0</c:v>
                </c:pt>
              </c:numCache>
            </c:numRef>
          </c:val>
          <c:extLst>
            <c:ext xmlns:c16="http://schemas.microsoft.com/office/drawing/2014/chart" uri="{C3380CC4-5D6E-409C-BE32-E72D297353CC}">
              <c16:uniqueId val="{00000003-2257-4777-92C3-43C7ADBFF9BB}"/>
            </c:ext>
          </c:extLst>
        </c:ser>
        <c:dLbls>
          <c:showLegendKey val="0"/>
          <c:showVal val="0"/>
          <c:showCatName val="0"/>
          <c:showSerName val="0"/>
          <c:showPercent val="0"/>
          <c:showBubbleSize val="0"/>
        </c:dLbls>
        <c:gapWidth val="219"/>
        <c:overlap val="-27"/>
        <c:axId val="387929456"/>
        <c:axId val="387929848"/>
      </c:barChart>
      <c:catAx>
        <c:axId val="38792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929848"/>
        <c:crosses val="autoZero"/>
        <c:auto val="1"/>
        <c:lblAlgn val="ctr"/>
        <c:lblOffset val="100"/>
        <c:noMultiLvlLbl val="0"/>
      </c:catAx>
      <c:valAx>
        <c:axId val="387929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92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PhD Students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B9-4E3D-9519-9EFD4D421B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B9-4E3D-9519-9EFD4D421B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B9-4E3D-9519-9EFD4D421B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B9-4E3D-9519-9EFD4D421B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B9-4E3D-9519-9EFD4D421B4D}"/>
              </c:ext>
            </c:extLst>
          </c:dPt>
          <c:cat>
            <c:strRef>
              <c:f>Sheet1!$A$2:$A$6</c:f>
              <c:strCache>
                <c:ptCount val="5"/>
                <c:pt idx="0">
                  <c:v>SLA</c:v>
                </c:pt>
                <c:pt idx="1">
                  <c:v>SSE</c:v>
                </c:pt>
                <c:pt idx="2">
                  <c:v>MED</c:v>
                </c:pt>
                <c:pt idx="3">
                  <c:v>PHTM</c:v>
                </c:pt>
                <c:pt idx="4">
                  <c:v>BUS</c:v>
                </c:pt>
              </c:strCache>
            </c:strRef>
          </c:cat>
          <c:val>
            <c:numRef>
              <c:f>Sheet1!$B$2:$B$6</c:f>
              <c:numCache>
                <c:formatCode>General</c:formatCode>
                <c:ptCount val="5"/>
                <c:pt idx="0">
                  <c:v>241</c:v>
                </c:pt>
                <c:pt idx="1">
                  <c:v>306</c:v>
                </c:pt>
                <c:pt idx="2">
                  <c:v>83</c:v>
                </c:pt>
                <c:pt idx="3">
                  <c:v>94</c:v>
                </c:pt>
                <c:pt idx="4">
                  <c:v>11</c:v>
                </c:pt>
              </c:numCache>
            </c:numRef>
          </c:val>
          <c:extLst>
            <c:ext xmlns:c16="http://schemas.microsoft.com/office/drawing/2014/chart" uri="{C3380CC4-5D6E-409C-BE32-E72D297353CC}">
              <c16:uniqueId val="{00000000-49B0-4D00-90C1-C157BAB2CDA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New students</c:v>
                </c:pt>
              </c:strCache>
            </c:strRef>
          </c:tx>
          <c:spPr>
            <a:solidFill>
              <a:schemeClr val="accent1">
                <a:shade val="76000"/>
              </a:schemeClr>
            </a:solidFill>
            <a:ln>
              <a:noFill/>
            </a:ln>
            <a:effectLst/>
          </c:spPr>
          <c:invertIfNegative val="0"/>
          <c:cat>
            <c:strRef>
              <c:f>Sheet1!$A$2:$A$10</c:f>
              <c:strCache>
                <c:ptCount val="9"/>
                <c:pt idx="0">
                  <c:v>ARCH</c:v>
                </c:pt>
                <c:pt idx="1">
                  <c:v>SOB</c:v>
                </c:pt>
                <c:pt idx="2">
                  <c:v>SLA</c:v>
                </c:pt>
                <c:pt idx="3">
                  <c:v>PHTM</c:v>
                </c:pt>
                <c:pt idx="4">
                  <c:v>SSE</c:v>
                </c:pt>
                <c:pt idx="5">
                  <c:v>SOPA</c:v>
                </c:pt>
                <c:pt idx="6">
                  <c:v>LAW</c:v>
                </c:pt>
                <c:pt idx="7">
                  <c:v>MED</c:v>
                </c:pt>
                <c:pt idx="8">
                  <c:v>TSSW</c:v>
                </c:pt>
              </c:strCache>
            </c:strRef>
          </c:cat>
          <c:val>
            <c:numRef>
              <c:f>Sheet1!$B$2:$B$10</c:f>
              <c:numCache>
                <c:formatCode>General</c:formatCode>
                <c:ptCount val="9"/>
                <c:pt idx="0">
                  <c:v>27</c:v>
                </c:pt>
                <c:pt idx="1">
                  <c:v>303</c:v>
                </c:pt>
                <c:pt idx="2">
                  <c:v>84</c:v>
                </c:pt>
                <c:pt idx="3">
                  <c:v>191</c:v>
                </c:pt>
                <c:pt idx="4">
                  <c:v>159</c:v>
                </c:pt>
                <c:pt idx="5">
                  <c:v>82</c:v>
                </c:pt>
                <c:pt idx="6">
                  <c:v>309</c:v>
                </c:pt>
                <c:pt idx="7">
                  <c:v>351</c:v>
                </c:pt>
                <c:pt idx="8">
                  <c:v>173</c:v>
                </c:pt>
              </c:numCache>
            </c:numRef>
          </c:val>
          <c:extLst>
            <c:ext xmlns:c16="http://schemas.microsoft.com/office/drawing/2014/chart" uri="{C3380CC4-5D6E-409C-BE32-E72D297353CC}">
              <c16:uniqueId val="{00000000-5F20-4A93-AB0F-65CE3532DF01}"/>
            </c:ext>
          </c:extLst>
        </c:ser>
        <c:ser>
          <c:idx val="1"/>
          <c:order val="1"/>
          <c:tx>
            <c:strRef>
              <c:f>Sheet1!$C$1</c:f>
              <c:strCache>
                <c:ptCount val="1"/>
                <c:pt idx="0">
                  <c:v>Masters</c:v>
                </c:pt>
              </c:strCache>
            </c:strRef>
          </c:tx>
          <c:spPr>
            <a:solidFill>
              <a:schemeClr val="accent1">
                <a:tint val="77000"/>
              </a:schemeClr>
            </a:solidFill>
            <a:ln>
              <a:noFill/>
            </a:ln>
            <a:effectLst/>
          </c:spPr>
          <c:invertIfNegative val="0"/>
          <c:cat>
            <c:strRef>
              <c:f>Sheet1!$A$2:$A$10</c:f>
              <c:strCache>
                <c:ptCount val="9"/>
                <c:pt idx="0">
                  <c:v>ARCH</c:v>
                </c:pt>
                <c:pt idx="1">
                  <c:v>SOB</c:v>
                </c:pt>
                <c:pt idx="2">
                  <c:v>SLA</c:v>
                </c:pt>
                <c:pt idx="3">
                  <c:v>PHTM</c:v>
                </c:pt>
                <c:pt idx="4">
                  <c:v>SSE</c:v>
                </c:pt>
                <c:pt idx="5">
                  <c:v>SOPA</c:v>
                </c:pt>
                <c:pt idx="6">
                  <c:v>LAW</c:v>
                </c:pt>
                <c:pt idx="7">
                  <c:v>MED</c:v>
                </c:pt>
                <c:pt idx="8">
                  <c:v>TSSW</c:v>
                </c:pt>
              </c:strCache>
            </c:strRef>
          </c:cat>
          <c:val>
            <c:numRef>
              <c:f>Sheet1!$C$2:$C$10</c:f>
              <c:numCache>
                <c:formatCode>General</c:formatCode>
                <c:ptCount val="9"/>
                <c:pt idx="0">
                  <c:v>27</c:v>
                </c:pt>
                <c:pt idx="1">
                  <c:v>298</c:v>
                </c:pt>
                <c:pt idx="2">
                  <c:v>47</c:v>
                </c:pt>
                <c:pt idx="3">
                  <c:v>155</c:v>
                </c:pt>
                <c:pt idx="4">
                  <c:v>92</c:v>
                </c:pt>
                <c:pt idx="5">
                  <c:v>81</c:v>
                </c:pt>
                <c:pt idx="6">
                  <c:v>65</c:v>
                </c:pt>
                <c:pt idx="7">
                  <c:v>152</c:v>
                </c:pt>
                <c:pt idx="8">
                  <c:v>140</c:v>
                </c:pt>
              </c:numCache>
            </c:numRef>
          </c:val>
          <c:extLst>
            <c:ext xmlns:c16="http://schemas.microsoft.com/office/drawing/2014/chart" uri="{C3380CC4-5D6E-409C-BE32-E72D297353CC}">
              <c16:uniqueId val="{00000003-5F20-4A93-AB0F-65CE3532DF01}"/>
            </c:ext>
          </c:extLst>
        </c:ser>
        <c:dLbls>
          <c:showLegendKey val="0"/>
          <c:showVal val="0"/>
          <c:showCatName val="0"/>
          <c:showSerName val="0"/>
          <c:showPercent val="0"/>
          <c:showBubbleSize val="0"/>
        </c:dLbls>
        <c:gapWidth val="219"/>
        <c:overlap val="-27"/>
        <c:axId val="387931024"/>
        <c:axId val="446782976"/>
      </c:barChart>
      <c:catAx>
        <c:axId val="38793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6782976"/>
        <c:crosses val="autoZero"/>
        <c:auto val="1"/>
        <c:lblAlgn val="ctr"/>
        <c:lblOffset val="100"/>
        <c:noMultiLvlLbl val="0"/>
      </c:catAx>
      <c:valAx>
        <c:axId val="446782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93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0101A-0D5B-49DD-970F-DC19F4E8335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8C87F3A-998B-4AEE-A377-14E762BB0D06}">
      <dgm:prSet/>
      <dgm:spPr/>
      <dgm:t>
        <a:bodyPr/>
        <a:lstStyle/>
        <a:p>
          <a:r>
            <a:rPr lang="en-US" b="1"/>
            <a:t>Total: 14,062 undergraduate, graduate, and professional students</a:t>
          </a:r>
          <a:endParaRPr lang="en-US"/>
        </a:p>
      </dgm:t>
    </dgm:pt>
    <dgm:pt modelId="{04B3AB10-E81D-4236-BEB7-FEED36134AD2}" type="parTrans" cxnId="{3AD2396C-0A3A-4AB4-9F0C-65A320150A37}">
      <dgm:prSet/>
      <dgm:spPr/>
      <dgm:t>
        <a:bodyPr/>
        <a:lstStyle/>
        <a:p>
          <a:endParaRPr lang="en-US"/>
        </a:p>
      </dgm:t>
    </dgm:pt>
    <dgm:pt modelId="{685F0006-4220-422F-8497-E34DBA0B24EB}" type="sibTrans" cxnId="{3AD2396C-0A3A-4AB4-9F0C-65A320150A37}">
      <dgm:prSet/>
      <dgm:spPr/>
      <dgm:t>
        <a:bodyPr/>
        <a:lstStyle/>
        <a:p>
          <a:endParaRPr lang="en-US"/>
        </a:p>
      </dgm:t>
    </dgm:pt>
    <dgm:pt modelId="{A13EF392-3239-4D32-AFF6-3B5FDC0F1690}">
      <dgm:prSet/>
      <dgm:spPr/>
      <dgm:t>
        <a:bodyPr/>
        <a:lstStyle/>
        <a:p>
          <a:r>
            <a:rPr lang="en-US" b="1"/>
            <a:t>8,221 females and 5,841 males</a:t>
          </a:r>
          <a:endParaRPr lang="en-US"/>
        </a:p>
      </dgm:t>
    </dgm:pt>
    <dgm:pt modelId="{8A430ED6-1F33-427C-9C9F-FEEADEA071FF}" type="parTrans" cxnId="{C663CBFF-6470-430E-B104-59E043181F6F}">
      <dgm:prSet/>
      <dgm:spPr/>
      <dgm:t>
        <a:bodyPr/>
        <a:lstStyle/>
        <a:p>
          <a:endParaRPr lang="en-US"/>
        </a:p>
      </dgm:t>
    </dgm:pt>
    <dgm:pt modelId="{A685D06F-14FA-4A28-A0AC-CF5946176795}" type="sibTrans" cxnId="{C663CBFF-6470-430E-B104-59E043181F6F}">
      <dgm:prSet/>
      <dgm:spPr/>
      <dgm:t>
        <a:bodyPr/>
        <a:lstStyle/>
        <a:p>
          <a:endParaRPr lang="en-US"/>
        </a:p>
      </dgm:t>
    </dgm:pt>
    <dgm:pt modelId="{5C02D806-7131-4F63-9F39-0E071EB29197}">
      <dgm:prSet/>
      <dgm:spPr/>
      <dgm:t>
        <a:bodyPr/>
        <a:lstStyle/>
        <a:p>
          <a:r>
            <a:rPr lang="en-US" b="1"/>
            <a:t>Undergraduate: 8,610</a:t>
          </a:r>
          <a:endParaRPr lang="en-US"/>
        </a:p>
      </dgm:t>
    </dgm:pt>
    <dgm:pt modelId="{5BFF8240-1953-400B-9DDB-A9F524AEA426}" type="parTrans" cxnId="{D4226E4C-DB27-4709-9DCB-08D1F21268CD}">
      <dgm:prSet/>
      <dgm:spPr/>
      <dgm:t>
        <a:bodyPr/>
        <a:lstStyle/>
        <a:p>
          <a:endParaRPr lang="en-US"/>
        </a:p>
      </dgm:t>
    </dgm:pt>
    <dgm:pt modelId="{A8FF40B2-73E2-4A47-A79B-CC12AFA8A6B8}" type="sibTrans" cxnId="{D4226E4C-DB27-4709-9DCB-08D1F21268CD}">
      <dgm:prSet/>
      <dgm:spPr/>
      <dgm:t>
        <a:bodyPr/>
        <a:lstStyle/>
        <a:p>
          <a:endParaRPr lang="en-US"/>
        </a:p>
      </dgm:t>
    </dgm:pt>
    <dgm:pt modelId="{619A4C5A-E612-4D32-AACE-D57655FA219E}">
      <dgm:prSet/>
      <dgm:spPr/>
      <dgm:t>
        <a:bodyPr/>
        <a:lstStyle/>
        <a:p>
          <a:r>
            <a:rPr lang="en-US"/>
            <a:t>61.23% of total population</a:t>
          </a:r>
        </a:p>
      </dgm:t>
    </dgm:pt>
    <dgm:pt modelId="{58657EAD-E026-44AE-B80E-9AFC7F9602C5}" type="parTrans" cxnId="{8685A225-D693-412B-9F67-4C7E08DFC8E4}">
      <dgm:prSet/>
      <dgm:spPr/>
      <dgm:t>
        <a:bodyPr/>
        <a:lstStyle/>
        <a:p>
          <a:endParaRPr lang="en-US"/>
        </a:p>
      </dgm:t>
    </dgm:pt>
    <dgm:pt modelId="{F020B89A-1719-469E-AB82-0285F68C0839}" type="sibTrans" cxnId="{8685A225-D693-412B-9F67-4C7E08DFC8E4}">
      <dgm:prSet/>
      <dgm:spPr/>
      <dgm:t>
        <a:bodyPr/>
        <a:lstStyle/>
        <a:p>
          <a:endParaRPr lang="en-US"/>
        </a:p>
      </dgm:t>
    </dgm:pt>
    <dgm:pt modelId="{DC01C2D1-6622-45BA-B64D-BBD89264C0A6}">
      <dgm:prSet/>
      <dgm:spPr/>
      <dgm:t>
        <a:bodyPr/>
        <a:lstStyle/>
        <a:p>
          <a:r>
            <a:rPr lang="en-US"/>
            <a:t>5136 females and 3434 males</a:t>
          </a:r>
        </a:p>
      </dgm:t>
    </dgm:pt>
    <dgm:pt modelId="{D9CEAEF1-2F56-488E-B062-8FB27BE4797A}" type="parTrans" cxnId="{45038739-F92C-4718-9CE3-A1091A409279}">
      <dgm:prSet/>
      <dgm:spPr/>
      <dgm:t>
        <a:bodyPr/>
        <a:lstStyle/>
        <a:p>
          <a:endParaRPr lang="en-US"/>
        </a:p>
      </dgm:t>
    </dgm:pt>
    <dgm:pt modelId="{19FD0805-F387-40C3-856E-1365AD3561C3}" type="sibTrans" cxnId="{45038739-F92C-4718-9CE3-A1091A409279}">
      <dgm:prSet/>
      <dgm:spPr/>
      <dgm:t>
        <a:bodyPr/>
        <a:lstStyle/>
        <a:p>
          <a:endParaRPr lang="en-US"/>
        </a:p>
      </dgm:t>
    </dgm:pt>
    <dgm:pt modelId="{7A8C60D4-C423-44E2-9C67-DFDE4E3BE4BB}">
      <dgm:prSet/>
      <dgm:spPr/>
      <dgm:t>
        <a:bodyPr/>
        <a:lstStyle/>
        <a:p>
          <a:r>
            <a:rPr lang="en-US" b="1"/>
            <a:t>Graduate students: 3,463</a:t>
          </a:r>
          <a:endParaRPr lang="en-US"/>
        </a:p>
      </dgm:t>
    </dgm:pt>
    <dgm:pt modelId="{C5928859-A47E-4AA1-9A76-A1E18DAE64E4}" type="parTrans" cxnId="{95E6D112-9ED5-4C2E-9557-98B850D6B38E}">
      <dgm:prSet/>
      <dgm:spPr/>
      <dgm:t>
        <a:bodyPr/>
        <a:lstStyle/>
        <a:p>
          <a:endParaRPr lang="en-US"/>
        </a:p>
      </dgm:t>
    </dgm:pt>
    <dgm:pt modelId="{47DDD913-B5A5-4C95-A7AD-D6AD43C5CD4A}" type="sibTrans" cxnId="{95E6D112-9ED5-4C2E-9557-98B850D6B38E}">
      <dgm:prSet/>
      <dgm:spPr/>
      <dgm:t>
        <a:bodyPr/>
        <a:lstStyle/>
        <a:p>
          <a:endParaRPr lang="en-US"/>
        </a:p>
      </dgm:t>
    </dgm:pt>
    <dgm:pt modelId="{C9B392DE-B8DA-4B98-B16A-4B1AAA2449CD}">
      <dgm:prSet/>
      <dgm:spPr/>
      <dgm:t>
        <a:bodyPr/>
        <a:lstStyle/>
        <a:p>
          <a:r>
            <a:rPr lang="en-US"/>
            <a:t>24.63% of total student population</a:t>
          </a:r>
        </a:p>
      </dgm:t>
    </dgm:pt>
    <dgm:pt modelId="{7EDF9B89-D2AE-4E85-9B2C-F9D4C9896FED}" type="parTrans" cxnId="{211DD54A-B128-4AB5-AA68-FA3D0DAEEA85}">
      <dgm:prSet/>
      <dgm:spPr/>
      <dgm:t>
        <a:bodyPr/>
        <a:lstStyle/>
        <a:p>
          <a:endParaRPr lang="en-US"/>
        </a:p>
      </dgm:t>
    </dgm:pt>
    <dgm:pt modelId="{6AF265CD-ABCA-47B2-BA66-0CA072884DBC}" type="sibTrans" cxnId="{211DD54A-B128-4AB5-AA68-FA3D0DAEEA85}">
      <dgm:prSet/>
      <dgm:spPr/>
      <dgm:t>
        <a:bodyPr/>
        <a:lstStyle/>
        <a:p>
          <a:endParaRPr lang="en-US"/>
        </a:p>
      </dgm:t>
    </dgm:pt>
    <dgm:pt modelId="{C59C6A83-2030-43C8-9D8D-29F013219B82}">
      <dgm:prSet/>
      <dgm:spPr/>
      <dgm:t>
        <a:bodyPr/>
        <a:lstStyle/>
        <a:p>
          <a:r>
            <a:rPr lang="en-US"/>
            <a:t>Graduate students – 2056 females and 1407 males</a:t>
          </a:r>
        </a:p>
      </dgm:t>
    </dgm:pt>
    <dgm:pt modelId="{D6CDF3CE-CB53-47D5-85EA-6ABA84830627}" type="parTrans" cxnId="{626183D8-ACB4-4CD2-B6F4-6354B74054F6}">
      <dgm:prSet/>
      <dgm:spPr/>
      <dgm:t>
        <a:bodyPr/>
        <a:lstStyle/>
        <a:p>
          <a:endParaRPr lang="en-US"/>
        </a:p>
      </dgm:t>
    </dgm:pt>
    <dgm:pt modelId="{1FC5836B-8891-454A-96CC-FF1510FD4CA0}" type="sibTrans" cxnId="{626183D8-ACB4-4CD2-B6F4-6354B74054F6}">
      <dgm:prSet/>
      <dgm:spPr/>
      <dgm:t>
        <a:bodyPr/>
        <a:lstStyle/>
        <a:p>
          <a:endParaRPr lang="en-US"/>
        </a:p>
      </dgm:t>
    </dgm:pt>
    <dgm:pt modelId="{F66FEB3B-E407-4000-9968-13163DFC4B5B}">
      <dgm:prSet/>
      <dgm:spPr/>
      <dgm:t>
        <a:bodyPr/>
        <a:lstStyle/>
        <a:p>
          <a:r>
            <a:rPr lang="en-US" b="1"/>
            <a:t>Professional Students: 1,989</a:t>
          </a:r>
          <a:endParaRPr lang="en-US"/>
        </a:p>
      </dgm:t>
    </dgm:pt>
    <dgm:pt modelId="{BBEDBD5D-359F-4429-9AD6-9B72AEFBBFA1}" type="parTrans" cxnId="{19327BB7-C49F-48E9-BF47-F7A3BF3665D9}">
      <dgm:prSet/>
      <dgm:spPr/>
      <dgm:t>
        <a:bodyPr/>
        <a:lstStyle/>
        <a:p>
          <a:endParaRPr lang="en-US"/>
        </a:p>
      </dgm:t>
    </dgm:pt>
    <dgm:pt modelId="{3C2C57C1-2238-4C88-A072-8FEA874ECE77}" type="sibTrans" cxnId="{19327BB7-C49F-48E9-BF47-F7A3BF3665D9}">
      <dgm:prSet/>
      <dgm:spPr/>
      <dgm:t>
        <a:bodyPr/>
        <a:lstStyle/>
        <a:p>
          <a:endParaRPr lang="en-US"/>
        </a:p>
      </dgm:t>
    </dgm:pt>
    <dgm:pt modelId="{807E7016-37F7-49AD-9DAD-2C62904A187F}">
      <dgm:prSet/>
      <dgm:spPr/>
      <dgm:t>
        <a:bodyPr/>
        <a:lstStyle/>
        <a:p>
          <a:r>
            <a:rPr lang="en-US"/>
            <a:t>14.15% of total student population</a:t>
          </a:r>
        </a:p>
      </dgm:t>
    </dgm:pt>
    <dgm:pt modelId="{0591AE70-C4E5-4385-A35C-55A83C6D29DE}" type="parTrans" cxnId="{05CC85D8-2060-4368-9082-9C3B500811B1}">
      <dgm:prSet/>
      <dgm:spPr/>
      <dgm:t>
        <a:bodyPr/>
        <a:lstStyle/>
        <a:p>
          <a:endParaRPr lang="en-US"/>
        </a:p>
      </dgm:t>
    </dgm:pt>
    <dgm:pt modelId="{76E814A7-3ABA-4764-B086-897D4BCE3938}" type="sibTrans" cxnId="{05CC85D8-2060-4368-9082-9C3B500811B1}">
      <dgm:prSet/>
      <dgm:spPr/>
      <dgm:t>
        <a:bodyPr/>
        <a:lstStyle/>
        <a:p>
          <a:endParaRPr lang="en-US"/>
        </a:p>
      </dgm:t>
    </dgm:pt>
    <dgm:pt modelId="{4ABE537A-00D0-40CE-8DE9-B66C51878779}">
      <dgm:prSet/>
      <dgm:spPr/>
      <dgm:t>
        <a:bodyPr/>
        <a:lstStyle/>
        <a:p>
          <a:r>
            <a:rPr lang="en-US"/>
            <a:t>Professional students – 989 females and 1000 males</a:t>
          </a:r>
        </a:p>
      </dgm:t>
    </dgm:pt>
    <dgm:pt modelId="{10FBAE8D-F75D-450D-8B2F-143A077E70E4}" type="parTrans" cxnId="{CD67EFCD-BF2B-403B-80B3-389A0AA11DD7}">
      <dgm:prSet/>
      <dgm:spPr/>
      <dgm:t>
        <a:bodyPr/>
        <a:lstStyle/>
        <a:p>
          <a:endParaRPr lang="en-US"/>
        </a:p>
      </dgm:t>
    </dgm:pt>
    <dgm:pt modelId="{4E2AC46F-A7D7-4ACA-95B6-6A6F23AC1C0E}" type="sibTrans" cxnId="{CD67EFCD-BF2B-403B-80B3-389A0AA11DD7}">
      <dgm:prSet/>
      <dgm:spPr/>
      <dgm:t>
        <a:bodyPr/>
        <a:lstStyle/>
        <a:p>
          <a:endParaRPr lang="en-US"/>
        </a:p>
      </dgm:t>
    </dgm:pt>
    <dgm:pt modelId="{34739B17-7BBA-4EA5-A64B-E8EB009FFF5D}" type="pres">
      <dgm:prSet presAssocID="{C4F0101A-0D5B-49DD-970F-DC19F4E83351}" presName="linear" presStyleCnt="0">
        <dgm:presLayoutVars>
          <dgm:animLvl val="lvl"/>
          <dgm:resizeHandles val="exact"/>
        </dgm:presLayoutVars>
      </dgm:prSet>
      <dgm:spPr/>
    </dgm:pt>
    <dgm:pt modelId="{3DD59BAE-57A7-4D2C-8C5D-3A39F69BC794}" type="pres">
      <dgm:prSet presAssocID="{B8C87F3A-998B-4AEE-A377-14E762BB0D06}" presName="parentText" presStyleLbl="node1" presStyleIdx="0" presStyleCnt="4">
        <dgm:presLayoutVars>
          <dgm:chMax val="0"/>
          <dgm:bulletEnabled val="1"/>
        </dgm:presLayoutVars>
      </dgm:prSet>
      <dgm:spPr/>
    </dgm:pt>
    <dgm:pt modelId="{BB861989-9448-4D79-A4CF-F65B1EBDB664}" type="pres">
      <dgm:prSet presAssocID="{B8C87F3A-998B-4AEE-A377-14E762BB0D06}" presName="childText" presStyleLbl="revTx" presStyleIdx="0" presStyleCnt="4">
        <dgm:presLayoutVars>
          <dgm:bulletEnabled val="1"/>
        </dgm:presLayoutVars>
      </dgm:prSet>
      <dgm:spPr/>
    </dgm:pt>
    <dgm:pt modelId="{BDE3F4C8-9E64-44E3-8B70-ACAD1ED99F12}" type="pres">
      <dgm:prSet presAssocID="{5C02D806-7131-4F63-9F39-0E071EB29197}" presName="parentText" presStyleLbl="node1" presStyleIdx="1" presStyleCnt="4">
        <dgm:presLayoutVars>
          <dgm:chMax val="0"/>
          <dgm:bulletEnabled val="1"/>
        </dgm:presLayoutVars>
      </dgm:prSet>
      <dgm:spPr/>
    </dgm:pt>
    <dgm:pt modelId="{711F82E8-4655-41CD-A119-A90315E2C85D}" type="pres">
      <dgm:prSet presAssocID="{5C02D806-7131-4F63-9F39-0E071EB29197}" presName="childText" presStyleLbl="revTx" presStyleIdx="1" presStyleCnt="4">
        <dgm:presLayoutVars>
          <dgm:bulletEnabled val="1"/>
        </dgm:presLayoutVars>
      </dgm:prSet>
      <dgm:spPr/>
    </dgm:pt>
    <dgm:pt modelId="{D506EB50-A7FD-4149-8622-1870ED9EB4C0}" type="pres">
      <dgm:prSet presAssocID="{7A8C60D4-C423-44E2-9C67-DFDE4E3BE4BB}" presName="parentText" presStyleLbl="node1" presStyleIdx="2" presStyleCnt="4">
        <dgm:presLayoutVars>
          <dgm:chMax val="0"/>
          <dgm:bulletEnabled val="1"/>
        </dgm:presLayoutVars>
      </dgm:prSet>
      <dgm:spPr/>
    </dgm:pt>
    <dgm:pt modelId="{7E8832E8-C5CD-428C-AB0C-330BC87CD5D3}" type="pres">
      <dgm:prSet presAssocID="{7A8C60D4-C423-44E2-9C67-DFDE4E3BE4BB}" presName="childText" presStyleLbl="revTx" presStyleIdx="2" presStyleCnt="4">
        <dgm:presLayoutVars>
          <dgm:bulletEnabled val="1"/>
        </dgm:presLayoutVars>
      </dgm:prSet>
      <dgm:spPr/>
    </dgm:pt>
    <dgm:pt modelId="{3AE5ADA0-1EEA-4659-8149-34101906EA57}" type="pres">
      <dgm:prSet presAssocID="{F66FEB3B-E407-4000-9968-13163DFC4B5B}" presName="parentText" presStyleLbl="node1" presStyleIdx="3" presStyleCnt="4">
        <dgm:presLayoutVars>
          <dgm:chMax val="0"/>
          <dgm:bulletEnabled val="1"/>
        </dgm:presLayoutVars>
      </dgm:prSet>
      <dgm:spPr/>
    </dgm:pt>
    <dgm:pt modelId="{ACC6D5AB-F260-433E-96AF-B8C63B340C82}" type="pres">
      <dgm:prSet presAssocID="{F66FEB3B-E407-4000-9968-13163DFC4B5B}" presName="childText" presStyleLbl="revTx" presStyleIdx="3" presStyleCnt="4">
        <dgm:presLayoutVars>
          <dgm:bulletEnabled val="1"/>
        </dgm:presLayoutVars>
      </dgm:prSet>
      <dgm:spPr/>
    </dgm:pt>
  </dgm:ptLst>
  <dgm:cxnLst>
    <dgm:cxn modelId="{C41E6006-F5D0-4A95-97F0-9675215265BD}" type="presOf" srcId="{DC01C2D1-6622-45BA-B64D-BBD89264C0A6}" destId="{711F82E8-4655-41CD-A119-A90315E2C85D}" srcOrd="0" destOrd="1" presId="urn:microsoft.com/office/officeart/2005/8/layout/vList2"/>
    <dgm:cxn modelId="{95E6D112-9ED5-4C2E-9557-98B850D6B38E}" srcId="{C4F0101A-0D5B-49DD-970F-DC19F4E83351}" destId="{7A8C60D4-C423-44E2-9C67-DFDE4E3BE4BB}" srcOrd="2" destOrd="0" parTransId="{C5928859-A47E-4AA1-9A76-A1E18DAE64E4}" sibTransId="{47DDD913-B5A5-4C95-A7AD-D6AD43C5CD4A}"/>
    <dgm:cxn modelId="{8685A225-D693-412B-9F67-4C7E08DFC8E4}" srcId="{5C02D806-7131-4F63-9F39-0E071EB29197}" destId="{619A4C5A-E612-4D32-AACE-D57655FA219E}" srcOrd="0" destOrd="0" parTransId="{58657EAD-E026-44AE-B80E-9AFC7F9602C5}" sibTransId="{F020B89A-1719-469E-AB82-0285F68C0839}"/>
    <dgm:cxn modelId="{6E857738-536C-4516-BF4A-F411213889BD}" type="presOf" srcId="{F66FEB3B-E407-4000-9968-13163DFC4B5B}" destId="{3AE5ADA0-1EEA-4659-8149-34101906EA57}" srcOrd="0" destOrd="0" presId="urn:microsoft.com/office/officeart/2005/8/layout/vList2"/>
    <dgm:cxn modelId="{45038739-F92C-4718-9CE3-A1091A409279}" srcId="{5C02D806-7131-4F63-9F39-0E071EB29197}" destId="{DC01C2D1-6622-45BA-B64D-BBD89264C0A6}" srcOrd="1" destOrd="0" parTransId="{D9CEAEF1-2F56-488E-B062-8FB27BE4797A}" sibTransId="{19FD0805-F387-40C3-856E-1365AD3561C3}"/>
    <dgm:cxn modelId="{CDA22961-7DD8-464E-8C44-A481E5D061A5}" type="presOf" srcId="{4ABE537A-00D0-40CE-8DE9-B66C51878779}" destId="{ACC6D5AB-F260-433E-96AF-B8C63B340C82}" srcOrd="0" destOrd="1" presId="urn:microsoft.com/office/officeart/2005/8/layout/vList2"/>
    <dgm:cxn modelId="{F4746062-7C99-4815-9F06-7720707AA5A1}" type="presOf" srcId="{A13EF392-3239-4D32-AFF6-3B5FDC0F1690}" destId="{BB861989-9448-4D79-A4CF-F65B1EBDB664}" srcOrd="0" destOrd="0" presId="urn:microsoft.com/office/officeart/2005/8/layout/vList2"/>
    <dgm:cxn modelId="{8CC31F6A-785F-43A9-87F7-1A7AD484CB71}" type="presOf" srcId="{7A8C60D4-C423-44E2-9C67-DFDE4E3BE4BB}" destId="{D506EB50-A7FD-4149-8622-1870ED9EB4C0}" srcOrd="0" destOrd="0" presId="urn:microsoft.com/office/officeart/2005/8/layout/vList2"/>
    <dgm:cxn modelId="{211DD54A-B128-4AB5-AA68-FA3D0DAEEA85}" srcId="{7A8C60D4-C423-44E2-9C67-DFDE4E3BE4BB}" destId="{C9B392DE-B8DA-4B98-B16A-4B1AAA2449CD}" srcOrd="0" destOrd="0" parTransId="{7EDF9B89-D2AE-4E85-9B2C-F9D4C9896FED}" sibTransId="{6AF265CD-ABCA-47B2-BA66-0CA072884DBC}"/>
    <dgm:cxn modelId="{3AD2396C-0A3A-4AB4-9F0C-65A320150A37}" srcId="{C4F0101A-0D5B-49DD-970F-DC19F4E83351}" destId="{B8C87F3A-998B-4AEE-A377-14E762BB0D06}" srcOrd="0" destOrd="0" parTransId="{04B3AB10-E81D-4236-BEB7-FEED36134AD2}" sibTransId="{685F0006-4220-422F-8497-E34DBA0B24EB}"/>
    <dgm:cxn modelId="{D4226E4C-DB27-4709-9DCB-08D1F21268CD}" srcId="{C4F0101A-0D5B-49DD-970F-DC19F4E83351}" destId="{5C02D806-7131-4F63-9F39-0E071EB29197}" srcOrd="1" destOrd="0" parTransId="{5BFF8240-1953-400B-9DDB-A9F524AEA426}" sibTransId="{A8FF40B2-73E2-4A47-A79B-CC12AFA8A6B8}"/>
    <dgm:cxn modelId="{76575078-287B-453F-BC8D-4723E826EC37}" type="presOf" srcId="{C4F0101A-0D5B-49DD-970F-DC19F4E83351}" destId="{34739B17-7BBA-4EA5-A64B-E8EB009FFF5D}" srcOrd="0" destOrd="0" presId="urn:microsoft.com/office/officeart/2005/8/layout/vList2"/>
    <dgm:cxn modelId="{92143A88-6B8C-4E07-B75D-323CB6611284}" type="presOf" srcId="{619A4C5A-E612-4D32-AACE-D57655FA219E}" destId="{711F82E8-4655-41CD-A119-A90315E2C85D}" srcOrd="0" destOrd="0" presId="urn:microsoft.com/office/officeart/2005/8/layout/vList2"/>
    <dgm:cxn modelId="{4523988C-E408-4ECC-94CA-DC62F6D45A56}" type="presOf" srcId="{C9B392DE-B8DA-4B98-B16A-4B1AAA2449CD}" destId="{7E8832E8-C5CD-428C-AB0C-330BC87CD5D3}" srcOrd="0" destOrd="0" presId="urn:microsoft.com/office/officeart/2005/8/layout/vList2"/>
    <dgm:cxn modelId="{AAACD997-1D97-4DF5-9706-E76CFE3E3C1D}" type="presOf" srcId="{B8C87F3A-998B-4AEE-A377-14E762BB0D06}" destId="{3DD59BAE-57A7-4D2C-8C5D-3A39F69BC794}" srcOrd="0" destOrd="0" presId="urn:microsoft.com/office/officeart/2005/8/layout/vList2"/>
    <dgm:cxn modelId="{1FB56C9E-D407-4C46-850F-3A983AE34C9D}" type="presOf" srcId="{5C02D806-7131-4F63-9F39-0E071EB29197}" destId="{BDE3F4C8-9E64-44E3-8B70-ACAD1ED99F12}" srcOrd="0" destOrd="0" presId="urn:microsoft.com/office/officeart/2005/8/layout/vList2"/>
    <dgm:cxn modelId="{08BBCEB1-965B-4E44-A09F-D00C035BAAA3}" type="presOf" srcId="{807E7016-37F7-49AD-9DAD-2C62904A187F}" destId="{ACC6D5AB-F260-433E-96AF-B8C63B340C82}" srcOrd="0" destOrd="0" presId="urn:microsoft.com/office/officeart/2005/8/layout/vList2"/>
    <dgm:cxn modelId="{19327BB7-C49F-48E9-BF47-F7A3BF3665D9}" srcId="{C4F0101A-0D5B-49DD-970F-DC19F4E83351}" destId="{F66FEB3B-E407-4000-9968-13163DFC4B5B}" srcOrd="3" destOrd="0" parTransId="{BBEDBD5D-359F-4429-9AD6-9B72AEFBBFA1}" sibTransId="{3C2C57C1-2238-4C88-A072-8FEA874ECE77}"/>
    <dgm:cxn modelId="{CD67EFCD-BF2B-403B-80B3-389A0AA11DD7}" srcId="{F66FEB3B-E407-4000-9968-13163DFC4B5B}" destId="{4ABE537A-00D0-40CE-8DE9-B66C51878779}" srcOrd="1" destOrd="0" parTransId="{10FBAE8D-F75D-450D-8B2F-143A077E70E4}" sibTransId="{4E2AC46F-A7D7-4ACA-95B6-6A6F23AC1C0E}"/>
    <dgm:cxn modelId="{626183D8-ACB4-4CD2-B6F4-6354B74054F6}" srcId="{7A8C60D4-C423-44E2-9C67-DFDE4E3BE4BB}" destId="{C59C6A83-2030-43C8-9D8D-29F013219B82}" srcOrd="1" destOrd="0" parTransId="{D6CDF3CE-CB53-47D5-85EA-6ABA84830627}" sibTransId="{1FC5836B-8891-454A-96CC-FF1510FD4CA0}"/>
    <dgm:cxn modelId="{05CC85D8-2060-4368-9082-9C3B500811B1}" srcId="{F66FEB3B-E407-4000-9968-13163DFC4B5B}" destId="{807E7016-37F7-49AD-9DAD-2C62904A187F}" srcOrd="0" destOrd="0" parTransId="{0591AE70-C4E5-4385-A35C-55A83C6D29DE}" sibTransId="{76E814A7-3ABA-4764-B086-897D4BCE3938}"/>
    <dgm:cxn modelId="{1AAC29F0-BFF3-48A1-BBAD-DCBDA0B2A268}" type="presOf" srcId="{C59C6A83-2030-43C8-9D8D-29F013219B82}" destId="{7E8832E8-C5CD-428C-AB0C-330BC87CD5D3}" srcOrd="0" destOrd="1" presId="urn:microsoft.com/office/officeart/2005/8/layout/vList2"/>
    <dgm:cxn modelId="{C663CBFF-6470-430E-B104-59E043181F6F}" srcId="{B8C87F3A-998B-4AEE-A377-14E762BB0D06}" destId="{A13EF392-3239-4D32-AFF6-3B5FDC0F1690}" srcOrd="0" destOrd="0" parTransId="{8A430ED6-1F33-427C-9C9F-FEEADEA071FF}" sibTransId="{A685D06F-14FA-4A28-A0AC-CF5946176795}"/>
    <dgm:cxn modelId="{F663DEB0-86DF-47D9-AB5E-CDC458CA4841}" type="presParOf" srcId="{34739B17-7BBA-4EA5-A64B-E8EB009FFF5D}" destId="{3DD59BAE-57A7-4D2C-8C5D-3A39F69BC794}" srcOrd="0" destOrd="0" presId="urn:microsoft.com/office/officeart/2005/8/layout/vList2"/>
    <dgm:cxn modelId="{2685B56E-84B7-4171-9F26-66E1AE250D6B}" type="presParOf" srcId="{34739B17-7BBA-4EA5-A64B-E8EB009FFF5D}" destId="{BB861989-9448-4D79-A4CF-F65B1EBDB664}" srcOrd="1" destOrd="0" presId="urn:microsoft.com/office/officeart/2005/8/layout/vList2"/>
    <dgm:cxn modelId="{9FC7867B-AE05-4290-BC01-363FF727E93A}" type="presParOf" srcId="{34739B17-7BBA-4EA5-A64B-E8EB009FFF5D}" destId="{BDE3F4C8-9E64-44E3-8B70-ACAD1ED99F12}" srcOrd="2" destOrd="0" presId="urn:microsoft.com/office/officeart/2005/8/layout/vList2"/>
    <dgm:cxn modelId="{98A6FD35-30B6-431C-A717-3ED7F2E28076}" type="presParOf" srcId="{34739B17-7BBA-4EA5-A64B-E8EB009FFF5D}" destId="{711F82E8-4655-41CD-A119-A90315E2C85D}" srcOrd="3" destOrd="0" presId="urn:microsoft.com/office/officeart/2005/8/layout/vList2"/>
    <dgm:cxn modelId="{6C75EC91-E5A4-4BD4-B5A4-EB522CDA95F9}" type="presParOf" srcId="{34739B17-7BBA-4EA5-A64B-E8EB009FFF5D}" destId="{D506EB50-A7FD-4149-8622-1870ED9EB4C0}" srcOrd="4" destOrd="0" presId="urn:microsoft.com/office/officeart/2005/8/layout/vList2"/>
    <dgm:cxn modelId="{5026B841-81AB-4C6D-BAD5-9B9C3A960377}" type="presParOf" srcId="{34739B17-7BBA-4EA5-A64B-E8EB009FFF5D}" destId="{7E8832E8-C5CD-428C-AB0C-330BC87CD5D3}" srcOrd="5" destOrd="0" presId="urn:microsoft.com/office/officeart/2005/8/layout/vList2"/>
    <dgm:cxn modelId="{E1CE2D26-36C8-47B0-BA6F-EB5428E31BBC}" type="presParOf" srcId="{34739B17-7BBA-4EA5-A64B-E8EB009FFF5D}" destId="{3AE5ADA0-1EEA-4659-8149-34101906EA57}" srcOrd="6" destOrd="0" presId="urn:microsoft.com/office/officeart/2005/8/layout/vList2"/>
    <dgm:cxn modelId="{4172612D-1974-40E8-8681-1AC666213D1F}" type="presParOf" srcId="{34739B17-7BBA-4EA5-A64B-E8EB009FFF5D}" destId="{ACC6D5AB-F260-433E-96AF-B8C63B340C8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59BAE-57A7-4D2C-8C5D-3A39F69BC794}">
      <dsp:nvSpPr>
        <dsp:cNvPr id="0" name=""/>
        <dsp:cNvSpPr/>
      </dsp:nvSpPr>
      <dsp:spPr>
        <a:xfrm>
          <a:off x="0" y="122202"/>
          <a:ext cx="6513603" cy="875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Total: 14,062 undergraduate, graduate, and professional students</a:t>
          </a:r>
          <a:endParaRPr lang="en-US" sz="2200" kern="1200"/>
        </a:p>
      </dsp:txBody>
      <dsp:txXfrm>
        <a:off x="42722" y="164924"/>
        <a:ext cx="6428159" cy="789716"/>
      </dsp:txXfrm>
    </dsp:sp>
    <dsp:sp modelId="{BB861989-9448-4D79-A4CF-F65B1EBDB664}">
      <dsp:nvSpPr>
        <dsp:cNvPr id="0" name=""/>
        <dsp:cNvSpPr/>
      </dsp:nvSpPr>
      <dsp:spPr>
        <a:xfrm>
          <a:off x="0" y="997363"/>
          <a:ext cx="651360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a:t>8,221 females and 5,841 males</a:t>
          </a:r>
          <a:endParaRPr lang="en-US" sz="1700" kern="1200"/>
        </a:p>
      </dsp:txBody>
      <dsp:txXfrm>
        <a:off x="0" y="997363"/>
        <a:ext cx="6513603" cy="364320"/>
      </dsp:txXfrm>
    </dsp:sp>
    <dsp:sp modelId="{BDE3F4C8-9E64-44E3-8B70-ACAD1ED99F12}">
      <dsp:nvSpPr>
        <dsp:cNvPr id="0" name=""/>
        <dsp:cNvSpPr/>
      </dsp:nvSpPr>
      <dsp:spPr>
        <a:xfrm>
          <a:off x="0" y="1361682"/>
          <a:ext cx="6513603" cy="8751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Undergraduate: 8,610</a:t>
          </a:r>
          <a:endParaRPr lang="en-US" sz="2200" kern="1200"/>
        </a:p>
      </dsp:txBody>
      <dsp:txXfrm>
        <a:off x="42722" y="1404404"/>
        <a:ext cx="6428159" cy="789716"/>
      </dsp:txXfrm>
    </dsp:sp>
    <dsp:sp modelId="{711F82E8-4655-41CD-A119-A90315E2C85D}">
      <dsp:nvSpPr>
        <dsp:cNvPr id="0" name=""/>
        <dsp:cNvSpPr/>
      </dsp:nvSpPr>
      <dsp:spPr>
        <a:xfrm>
          <a:off x="0" y="2236843"/>
          <a:ext cx="651360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61.23% of total population</a:t>
          </a:r>
        </a:p>
        <a:p>
          <a:pPr marL="171450" lvl="1" indent="-171450" algn="l" defTabSz="755650">
            <a:lnSpc>
              <a:spcPct val="90000"/>
            </a:lnSpc>
            <a:spcBef>
              <a:spcPct val="0"/>
            </a:spcBef>
            <a:spcAft>
              <a:spcPct val="20000"/>
            </a:spcAft>
            <a:buChar char="•"/>
          </a:pPr>
          <a:r>
            <a:rPr lang="en-US" sz="1700" kern="1200"/>
            <a:t>5136 females and 3434 males</a:t>
          </a:r>
        </a:p>
      </dsp:txBody>
      <dsp:txXfrm>
        <a:off x="0" y="2236843"/>
        <a:ext cx="6513603" cy="592020"/>
      </dsp:txXfrm>
    </dsp:sp>
    <dsp:sp modelId="{D506EB50-A7FD-4149-8622-1870ED9EB4C0}">
      <dsp:nvSpPr>
        <dsp:cNvPr id="0" name=""/>
        <dsp:cNvSpPr/>
      </dsp:nvSpPr>
      <dsp:spPr>
        <a:xfrm>
          <a:off x="0" y="2828863"/>
          <a:ext cx="6513603" cy="8751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Graduate students: 3,463</a:t>
          </a:r>
          <a:endParaRPr lang="en-US" sz="2200" kern="1200"/>
        </a:p>
      </dsp:txBody>
      <dsp:txXfrm>
        <a:off x="42722" y="2871585"/>
        <a:ext cx="6428159" cy="789716"/>
      </dsp:txXfrm>
    </dsp:sp>
    <dsp:sp modelId="{7E8832E8-C5CD-428C-AB0C-330BC87CD5D3}">
      <dsp:nvSpPr>
        <dsp:cNvPr id="0" name=""/>
        <dsp:cNvSpPr/>
      </dsp:nvSpPr>
      <dsp:spPr>
        <a:xfrm>
          <a:off x="0" y="3704023"/>
          <a:ext cx="651360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24.63% of total student population</a:t>
          </a:r>
        </a:p>
        <a:p>
          <a:pPr marL="171450" lvl="1" indent="-171450" algn="l" defTabSz="755650">
            <a:lnSpc>
              <a:spcPct val="90000"/>
            </a:lnSpc>
            <a:spcBef>
              <a:spcPct val="0"/>
            </a:spcBef>
            <a:spcAft>
              <a:spcPct val="20000"/>
            </a:spcAft>
            <a:buChar char="•"/>
          </a:pPr>
          <a:r>
            <a:rPr lang="en-US" sz="1700" kern="1200"/>
            <a:t>Graduate students – 2056 females and 1407 males</a:t>
          </a:r>
        </a:p>
      </dsp:txBody>
      <dsp:txXfrm>
        <a:off x="0" y="3704023"/>
        <a:ext cx="6513603" cy="592020"/>
      </dsp:txXfrm>
    </dsp:sp>
    <dsp:sp modelId="{3AE5ADA0-1EEA-4659-8149-34101906EA57}">
      <dsp:nvSpPr>
        <dsp:cNvPr id="0" name=""/>
        <dsp:cNvSpPr/>
      </dsp:nvSpPr>
      <dsp:spPr>
        <a:xfrm>
          <a:off x="0" y="4296043"/>
          <a:ext cx="6513603" cy="875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Professional Students: 1,989</a:t>
          </a:r>
          <a:endParaRPr lang="en-US" sz="2200" kern="1200"/>
        </a:p>
      </dsp:txBody>
      <dsp:txXfrm>
        <a:off x="42722" y="4338765"/>
        <a:ext cx="6428159" cy="789716"/>
      </dsp:txXfrm>
    </dsp:sp>
    <dsp:sp modelId="{ACC6D5AB-F260-433E-96AF-B8C63B340C82}">
      <dsp:nvSpPr>
        <dsp:cNvPr id="0" name=""/>
        <dsp:cNvSpPr/>
      </dsp:nvSpPr>
      <dsp:spPr>
        <a:xfrm>
          <a:off x="0" y="5171203"/>
          <a:ext cx="6513603"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14.15% of total student population</a:t>
          </a:r>
        </a:p>
        <a:p>
          <a:pPr marL="171450" lvl="1" indent="-171450" algn="l" defTabSz="755650">
            <a:lnSpc>
              <a:spcPct val="90000"/>
            </a:lnSpc>
            <a:spcBef>
              <a:spcPct val="0"/>
            </a:spcBef>
            <a:spcAft>
              <a:spcPct val="20000"/>
            </a:spcAft>
            <a:buChar char="•"/>
          </a:pPr>
          <a:r>
            <a:rPr lang="en-US" sz="1700" kern="1200"/>
            <a:t>Professional students – 989 females and 1000 males</a:t>
          </a:r>
        </a:p>
      </dsp:txBody>
      <dsp:txXfrm>
        <a:off x="0" y="5171203"/>
        <a:ext cx="6513603"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AAF36-2EC7-4F7D-ADE8-BBF206DEAD32}" type="datetimeFigureOut">
              <a:rPr lang="en-US" smtClean="0"/>
              <a:t>9/10/2019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A6171-9F66-4C5A-91A5-E842D29CBE3B}" type="slidenum">
              <a:rPr lang="en-US" smtClean="0"/>
              <a:t>‹#›</a:t>
            </a:fld>
            <a:endParaRPr lang="en-US"/>
          </a:p>
        </p:txBody>
      </p:sp>
    </p:spTree>
    <p:extLst>
      <p:ext uri="{BB962C8B-B14F-4D97-AF65-F5344CB8AC3E}">
        <p14:creationId xmlns:p14="http://schemas.microsoft.com/office/powerpoint/2010/main" val="69528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D2C-FB97-4BCD-8F71-DBE05861E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E0F05E-C286-4B6C-8DBC-31E9E7855E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004F0B-EA7E-4F8F-A646-F8C2D98EAA2F}"/>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A1D58AE4-A94D-4057-A358-A242C364E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2E0BC-B0DA-4929-B34F-51EEFD867091}"/>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53904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854C-FCAE-4900-9693-926F8870A7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ECF96-C72E-415F-B637-EFE59B621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ECF96-5E7F-4701-BE42-D706159EC131}"/>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F4BEC291-5C22-4666-8487-AD62EC793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246FBD-50D0-4430-BE36-D0A71207A3D5}"/>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419530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F24B5-197C-4DA2-9A56-21C395AA70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FEA49-7CD2-4855-A11E-0F2A18910E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52569-1AEC-4033-90E6-931A08A43D39}"/>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91E7020F-E6DC-4588-8E19-373741BAE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2211C-1815-4F9B-A236-5B41FDBDE188}"/>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277494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FC58-A59E-4975-BCCC-57B6D60E7D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49F4F4-1976-4D06-9EC0-B2437EE3E5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11862-54B2-4F0D-A2E0-4B58361EA8F9}"/>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00694477-D0C0-45B3-AF0B-5E71A792B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05214B-872E-4519-BE17-1227745597E4}"/>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1524084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1FBD-4194-4D25-B6EE-E1772B3E4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BA3CDD-2F8E-4004-9F83-FBAA57BE0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4A76B-A1DA-4080-8F30-D33F2D9F988C}"/>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BCC204EA-855E-463C-8F58-5EE50E63D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4BF67-837C-4EED-9778-3355C0B6F82F}"/>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315496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2244-7E1E-4BCB-B623-5E15422CF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C80E-D7CF-4D60-8EC4-70A0D0A232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FD9D4-7868-481E-9D83-E3C53EE50B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23A0C3-AD65-475D-B00B-A6F3D8EA2AEF}"/>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6" name="Footer Placeholder 5">
            <a:extLst>
              <a:ext uri="{FF2B5EF4-FFF2-40B4-BE49-F238E27FC236}">
                <a16:creationId xmlns:a16="http://schemas.microsoft.com/office/drawing/2014/main" id="{2F3E4699-277F-4B5F-918D-239393B0E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EADB69-CE11-4C66-9F90-3A62CBE3B1B1}"/>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375258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3B70-20A6-4ED1-8FF1-BC92E17A27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67712-E219-4093-9AB6-7BF2C6FD6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16333C-75A1-4288-8D02-1FECE8BAD0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C96863-D11C-4676-BACF-7E5DFB6059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01B55-ADF3-449E-873E-DB3D8BE8F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330AAD-1809-46FA-8044-F17745CD733E}"/>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8" name="Footer Placeholder 7">
            <a:extLst>
              <a:ext uri="{FF2B5EF4-FFF2-40B4-BE49-F238E27FC236}">
                <a16:creationId xmlns:a16="http://schemas.microsoft.com/office/drawing/2014/main" id="{7668660C-BC94-4D1E-A556-EBD4199E42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A03416-A521-497A-94BA-08C5D574A5AD}"/>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210328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E67B-7934-4AAB-BE23-D99BB8E6E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DFAC11-4002-4B47-9D55-87342C06026B}"/>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4" name="Footer Placeholder 3">
            <a:extLst>
              <a:ext uri="{FF2B5EF4-FFF2-40B4-BE49-F238E27FC236}">
                <a16:creationId xmlns:a16="http://schemas.microsoft.com/office/drawing/2014/main" id="{FAF4F8A2-B47F-4BA0-A4DC-5D228D5C53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BD4C42-8BAF-4A2D-A05D-D22D55E62FE5}"/>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76437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1769B4-7C62-49AC-9122-CCEE66C30735}"/>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3" name="Footer Placeholder 2">
            <a:extLst>
              <a:ext uri="{FF2B5EF4-FFF2-40B4-BE49-F238E27FC236}">
                <a16:creationId xmlns:a16="http://schemas.microsoft.com/office/drawing/2014/main" id="{6F037653-3C6D-4760-A8E6-6944FC32E7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5305D7-6D99-43D4-9428-A3165B99DAB5}"/>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281292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CA72-12EB-4C6A-A6B2-D7FE02F0A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501258-1938-43F2-8139-033156989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A5796F-AAF5-4324-9909-F575DA24D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58CD5-7288-42F7-A4CC-DF46EE4C6074}"/>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6" name="Footer Placeholder 5">
            <a:extLst>
              <a:ext uri="{FF2B5EF4-FFF2-40B4-BE49-F238E27FC236}">
                <a16:creationId xmlns:a16="http://schemas.microsoft.com/office/drawing/2014/main" id="{F75A5735-0C26-41BE-8A84-0D888421E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21917-2998-4678-84F0-CD9EE49FCD12}"/>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132868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A574-E455-4D68-80A8-3CC4F38F41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8B3193-1A72-4751-A720-C7BA221A69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6E3B9-E70F-435D-A6FA-4FDAE205D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8CEE24-32F1-45DB-B0B8-C09A1622B632}"/>
              </a:ext>
            </a:extLst>
          </p:cNvPr>
          <p:cNvSpPr>
            <a:spLocks noGrp="1"/>
          </p:cNvSpPr>
          <p:nvPr>
            <p:ph type="dt" sz="half" idx="10"/>
          </p:nvPr>
        </p:nvSpPr>
        <p:spPr/>
        <p:txBody>
          <a:bodyPr/>
          <a:lstStyle/>
          <a:p>
            <a:fld id="{9217BB40-2A45-4AFD-B093-2DC2F26705F6}" type="datetimeFigureOut">
              <a:rPr lang="en-US" smtClean="0"/>
              <a:t>9/10/2019</a:t>
            </a:fld>
            <a:endParaRPr lang="en-US"/>
          </a:p>
        </p:txBody>
      </p:sp>
      <p:sp>
        <p:nvSpPr>
          <p:cNvPr id="6" name="Footer Placeholder 5">
            <a:extLst>
              <a:ext uri="{FF2B5EF4-FFF2-40B4-BE49-F238E27FC236}">
                <a16:creationId xmlns:a16="http://schemas.microsoft.com/office/drawing/2014/main" id="{058C075B-8C24-4282-85BF-E3C48050C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D3686-E493-4A4B-97C8-80B68ECE2D1A}"/>
              </a:ext>
            </a:extLst>
          </p:cNvPr>
          <p:cNvSpPr>
            <a:spLocks noGrp="1"/>
          </p:cNvSpPr>
          <p:nvPr>
            <p:ph type="sldNum" sz="quarter" idx="12"/>
          </p:nvPr>
        </p:nvSpPr>
        <p:spPr/>
        <p:txBody>
          <a:bodyPr/>
          <a:lstStyle/>
          <a:p>
            <a:fld id="{9018211A-BCCB-40A6-A567-5181A602EE28}" type="slidenum">
              <a:rPr lang="en-US" smtClean="0"/>
              <a:t>‹#›</a:t>
            </a:fld>
            <a:endParaRPr lang="en-US"/>
          </a:p>
        </p:txBody>
      </p:sp>
    </p:spTree>
    <p:extLst>
      <p:ext uri="{BB962C8B-B14F-4D97-AF65-F5344CB8AC3E}">
        <p14:creationId xmlns:p14="http://schemas.microsoft.com/office/powerpoint/2010/main" val="116827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0C3D4-8BD9-45D3-906C-E7C20F249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D99B28-707D-4505-9A55-32970D37D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BE797-C7BC-4FAF-B81C-AE9FB9EEC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7BB40-2A45-4AFD-B093-2DC2F26705F6}" type="datetimeFigureOut">
              <a:rPr lang="en-US" smtClean="0"/>
              <a:t>9/10/2019</a:t>
            </a:fld>
            <a:endParaRPr lang="en-US"/>
          </a:p>
        </p:txBody>
      </p:sp>
      <p:sp>
        <p:nvSpPr>
          <p:cNvPr id="5" name="Footer Placeholder 4">
            <a:extLst>
              <a:ext uri="{FF2B5EF4-FFF2-40B4-BE49-F238E27FC236}">
                <a16:creationId xmlns:a16="http://schemas.microsoft.com/office/drawing/2014/main" id="{F59E8FCF-B363-4802-B01D-499F4CC7B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416502-9284-4F27-BFDD-EF024B695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8211A-BCCB-40A6-A567-5181A602EE28}" type="slidenum">
              <a:rPr lang="en-US" smtClean="0"/>
              <a:t>‹#›</a:t>
            </a:fld>
            <a:endParaRPr lang="en-US"/>
          </a:p>
        </p:txBody>
      </p:sp>
    </p:spTree>
    <p:extLst>
      <p:ext uri="{BB962C8B-B14F-4D97-AF65-F5344CB8AC3E}">
        <p14:creationId xmlns:p14="http://schemas.microsoft.com/office/powerpoint/2010/main" val="468036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ars.tulane.edu/eSARS/GradCareer/eSARS.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ogps.tulane.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GPS@tulane.edu" TargetMode="Externa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746628" y="1783959"/>
            <a:ext cx="4645250" cy="2889114"/>
          </a:xfrm>
        </p:spPr>
        <p:txBody>
          <a:bodyPr anchor="b">
            <a:normAutofit/>
          </a:bodyPr>
          <a:lstStyle/>
          <a:p>
            <a:pPr algn="l"/>
            <a:r>
              <a:rPr lang="en-US" b="1" dirty="0">
                <a:solidFill>
                  <a:schemeClr val="bg1"/>
                </a:solidFill>
              </a:rPr>
              <a:t>New Graduate Student Orientation</a:t>
            </a:r>
          </a:p>
        </p:txBody>
      </p:sp>
      <p:sp>
        <p:nvSpPr>
          <p:cNvPr id="3" name="Subtitle 2"/>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August 20, 2019</a:t>
            </a:r>
          </a:p>
          <a:p>
            <a:pPr algn="l"/>
            <a:r>
              <a:rPr lang="en-US" sz="2000">
                <a:solidFill>
                  <a:schemeClr val="bg1"/>
                </a:solidFill>
              </a:rPr>
              <a:t>Office of Graduate and Postdoctoral Studies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53028" y="489204"/>
            <a:ext cx="3180550" cy="451142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05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Hurricane Katrina – August 29, 2005</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50359" y="2426818"/>
            <a:ext cx="2818333" cy="3997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6" descr="hurricane-katrina-satellite-im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507940" y="2426818"/>
            <a:ext cx="5330182" cy="3997637"/>
          </a:xfrm>
          <a:prstGeom prst="rect">
            <a:avLst/>
          </a:prstGeom>
          <a:noFill/>
        </p:spPr>
      </p:pic>
    </p:spTree>
    <p:extLst>
      <p:ext uri="{BB962C8B-B14F-4D97-AF65-F5344CB8AC3E}">
        <p14:creationId xmlns:p14="http://schemas.microsoft.com/office/powerpoint/2010/main" val="137307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932" y="1204109"/>
            <a:ext cx="10023398" cy="857894"/>
          </a:xfrm>
        </p:spPr>
        <p:txBody>
          <a:bodyPr vert="horz" lIns="91440" tIns="45720" rIns="91440" bIns="45720" rtlCol="0" anchor="ctr">
            <a:normAutofit/>
          </a:bodyPr>
          <a:lstStyle/>
          <a:p>
            <a:pPr algn="ctr"/>
            <a:r>
              <a:rPr lang="en-US" sz="4000" b="1" dirty="0">
                <a:solidFill>
                  <a:srgbClr val="FFFFFF"/>
                </a:solidFill>
              </a:rPr>
              <a:t>Post-Hurricane – Breech in Levees</a:t>
            </a:r>
          </a:p>
        </p:txBody>
      </p:sp>
      <p:pic>
        <p:nvPicPr>
          <p:cNvPr id="5" name="Picture 6" descr="damaged leve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45896" y="3054350"/>
            <a:ext cx="3855058" cy="2632075"/>
          </a:xfrm>
        </p:spPr>
      </p:pic>
      <p:pic>
        <p:nvPicPr>
          <p:cNvPr id="6" name="Picture 9" descr="Canal St after Hurricane Katrin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25452" y="3054350"/>
            <a:ext cx="4049347" cy="2632075"/>
          </a:xfrm>
        </p:spPr>
      </p:pic>
      <p:pic>
        <p:nvPicPr>
          <p:cNvPr id="7" name="Picture 2" descr="A close up of a sign&#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0550" y="3072035"/>
            <a:ext cx="1830388" cy="25967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72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72747"/>
            <a:ext cx="10515600" cy="715556"/>
          </a:xfrm>
        </p:spPr>
        <p:txBody>
          <a:bodyPr>
            <a:normAutofit/>
          </a:bodyPr>
          <a:lstStyle/>
          <a:p>
            <a:pPr algn="ctr"/>
            <a:r>
              <a:rPr lang="en-US" sz="3200" b="1" dirty="0">
                <a:solidFill>
                  <a:schemeClr val="bg1"/>
                </a:solidFill>
              </a:rPr>
              <a:t>Tulane – Survival to Renewal</a:t>
            </a:r>
          </a:p>
        </p:txBody>
      </p:sp>
      <p:pic>
        <p:nvPicPr>
          <p:cNvPr id="4" name="Picture 7" descr="Tulane flag from survival to renew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3293" y="1865313"/>
            <a:ext cx="6395188" cy="4268788"/>
          </a:xfr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1300" y="1882706"/>
            <a:ext cx="2984500" cy="42340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237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2800" b="1" kern="1200">
                <a:solidFill>
                  <a:srgbClr val="FFFFFF"/>
                </a:solidFill>
                <a:latin typeface="+mj-lt"/>
                <a:ea typeface="+mj-ea"/>
                <a:cs typeface="+mj-cs"/>
              </a:rPr>
              <a:t>Tulane University Pre-Katrina</a:t>
            </a:r>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School of Liberal Arts &amp; Sciences </a:t>
            </a:r>
            <a:r>
              <a:rPr lang="en-US" sz="2800" b="1" i="1" kern="1200">
                <a:solidFill>
                  <a:srgbClr val="FFFFFF"/>
                </a:solidFill>
                <a:latin typeface="+mj-lt"/>
                <a:ea typeface="+mj-ea"/>
                <a:cs typeface="+mj-cs"/>
              </a:rPr>
              <a:t>and</a:t>
            </a:r>
            <a:br>
              <a:rPr lang="en-US" sz="2800" b="1" i="1" kern="1200">
                <a:solidFill>
                  <a:srgbClr val="FFFFFF"/>
                </a:solidFill>
                <a:latin typeface="+mj-lt"/>
                <a:ea typeface="+mj-ea"/>
                <a:cs typeface="+mj-cs"/>
              </a:rPr>
            </a:br>
            <a:r>
              <a:rPr lang="en-US" sz="2800" b="1" kern="1200">
                <a:solidFill>
                  <a:srgbClr val="FFFFFF"/>
                </a:solidFill>
                <a:latin typeface="+mj-lt"/>
                <a:ea typeface="+mj-ea"/>
                <a:cs typeface="+mj-cs"/>
              </a:rPr>
              <a:t>School of Engineering</a:t>
            </a:r>
          </a:p>
        </p:txBody>
      </p:sp>
      <p:pic>
        <p:nvPicPr>
          <p:cNvPr id="5" name="Picture 7" descr="laurel_wreath_golde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84447" y="2971800"/>
            <a:ext cx="3411170" cy="2989263"/>
          </a:xfrm>
        </p:spPr>
      </p:pic>
      <p:pic>
        <p:nvPicPr>
          <p:cNvPr id="6" name="Picture 6" descr="engineeri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04841" y="2971800"/>
            <a:ext cx="4323756" cy="2989263"/>
          </a:xfr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1288" y="2989035"/>
            <a:ext cx="2082800" cy="29547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76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01762"/>
          </a:xfrm>
        </p:spPr>
        <p:txBody>
          <a:bodyPr>
            <a:normAutofit fontScale="90000"/>
          </a:bodyPr>
          <a:lstStyle/>
          <a:p>
            <a:r>
              <a:rPr lang="en-US" b="1" dirty="0">
                <a:solidFill>
                  <a:srgbClr val="006600"/>
                </a:solidFill>
              </a:rPr>
              <a:t>Tulane University Post-Katrina</a:t>
            </a:r>
            <a:br>
              <a:rPr lang="en-US" b="1" dirty="0">
                <a:solidFill>
                  <a:srgbClr val="006600"/>
                </a:solidFill>
              </a:rPr>
            </a:br>
            <a:r>
              <a:rPr lang="en-US" b="1" dirty="0">
                <a:solidFill>
                  <a:srgbClr val="006600"/>
                </a:solidFill>
              </a:rPr>
              <a:t>Schools of Liberal Arts </a:t>
            </a:r>
            <a:r>
              <a:rPr lang="en-US" b="1" dirty="0">
                <a:solidFill>
                  <a:srgbClr val="FF0000"/>
                </a:solidFill>
              </a:rPr>
              <a:t>&amp;</a:t>
            </a:r>
            <a:r>
              <a:rPr lang="en-US" b="1" dirty="0">
                <a:solidFill>
                  <a:srgbClr val="006600"/>
                </a:solidFill>
              </a:rPr>
              <a:t> Science and Engineering</a:t>
            </a:r>
          </a:p>
        </p:txBody>
      </p:sp>
      <p:pic>
        <p:nvPicPr>
          <p:cNvPr id="5" name="Picture 7" descr="laurel_wreath_golde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51117" y="2514601"/>
            <a:ext cx="3166466" cy="2774825"/>
          </a:xfrm>
          <a:noFill/>
        </p:spPr>
      </p:pic>
      <p:pic>
        <p:nvPicPr>
          <p:cNvPr id="6" name="Picture 6" descr="engineeri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743174" y="2854573"/>
            <a:ext cx="3408285" cy="2356344"/>
          </a:xfr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361" y="4652304"/>
            <a:ext cx="1258887" cy="178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descr="Science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243032" y="1950491"/>
            <a:ext cx="1406932" cy="1808164"/>
          </a:xfrm>
          <a:prstGeom prst="rect">
            <a:avLst/>
          </a:prstGeom>
          <a:noFill/>
        </p:spPr>
      </p:pic>
    </p:spTree>
    <p:extLst>
      <p:ext uri="{BB962C8B-B14F-4D97-AF65-F5344CB8AC3E}">
        <p14:creationId xmlns:p14="http://schemas.microsoft.com/office/powerpoint/2010/main" val="1600099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851E5F-DB33-4214-A31C-331F3E7460EF}"/>
              </a:ext>
            </a:extLst>
          </p:cNvPr>
          <p:cNvSpPr>
            <a:spLocks noGrp="1"/>
          </p:cNvSpPr>
          <p:nvPr>
            <p:ph type="title"/>
          </p:nvPr>
        </p:nvSpPr>
        <p:spPr>
          <a:xfrm>
            <a:off x="863029" y="1012004"/>
            <a:ext cx="3416158" cy="4795408"/>
          </a:xfrm>
        </p:spPr>
        <p:txBody>
          <a:bodyPr>
            <a:normAutofit/>
          </a:bodyPr>
          <a:lstStyle/>
          <a:p>
            <a:r>
              <a:rPr lang="en-US" b="1">
                <a:solidFill>
                  <a:srgbClr val="FFFFFF"/>
                </a:solidFill>
              </a:rPr>
              <a:t>2018-2019 university enrollment </a:t>
            </a:r>
            <a:r>
              <a:rPr lang="en-US">
                <a:solidFill>
                  <a:srgbClr val="FFFFFF"/>
                </a:solidFill>
              </a:rPr>
              <a:t>(Source: Office of Registrar)</a:t>
            </a:r>
          </a:p>
        </p:txBody>
      </p:sp>
      <p:graphicFrame>
        <p:nvGraphicFramePr>
          <p:cNvPr id="15" name="Content Placeholder 2">
            <a:extLst>
              <a:ext uri="{FF2B5EF4-FFF2-40B4-BE49-F238E27FC236}">
                <a16:creationId xmlns:a16="http://schemas.microsoft.com/office/drawing/2014/main" id="{1B4E82F5-179D-4823-BCF3-126F92F17653}"/>
              </a:ext>
            </a:extLst>
          </p:cNvPr>
          <p:cNvGraphicFramePr>
            <a:graphicFrameLocks noGrp="1"/>
          </p:cNvGraphicFramePr>
          <p:nvPr>
            <p:ph idx="1"/>
            <p:extLst>
              <p:ext uri="{D42A27DB-BD31-4B8C-83A1-F6EECF244321}">
                <p14:modId xmlns:p14="http://schemas.microsoft.com/office/powerpoint/2010/main" val="126405362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40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ED5D9B9-836A-4B53-AF84-4B3A369746E9}"/>
              </a:ext>
            </a:extLst>
          </p:cNvPr>
          <p:cNvSpPr>
            <a:spLocks noGrp="1"/>
          </p:cNvSpPr>
          <p:nvPr>
            <p:ph type="title"/>
          </p:nvPr>
        </p:nvSpPr>
        <p:spPr>
          <a:xfrm>
            <a:off x="1286932" y="1204109"/>
            <a:ext cx="10023398" cy="857894"/>
          </a:xfrm>
        </p:spPr>
        <p:txBody>
          <a:bodyPr>
            <a:normAutofit/>
          </a:bodyPr>
          <a:lstStyle/>
          <a:p>
            <a:r>
              <a:rPr lang="en-US" sz="4000" b="1">
                <a:solidFill>
                  <a:srgbClr val="FFFFFF"/>
                </a:solidFill>
              </a:rPr>
              <a:t>Current # of Graduate &amp; Professional Students</a:t>
            </a:r>
          </a:p>
        </p:txBody>
      </p:sp>
      <p:graphicFrame>
        <p:nvGraphicFramePr>
          <p:cNvPr id="9" name="Content Placeholder 8">
            <a:extLst>
              <a:ext uri="{FF2B5EF4-FFF2-40B4-BE49-F238E27FC236}">
                <a16:creationId xmlns:a16="http://schemas.microsoft.com/office/drawing/2014/main" id="{40E5D608-BD09-4811-B357-6D2C86681ECD}"/>
              </a:ext>
            </a:extLst>
          </p:cNvPr>
          <p:cNvGraphicFramePr>
            <a:graphicFrameLocks noGrp="1"/>
          </p:cNvGraphicFramePr>
          <p:nvPr>
            <p:ph idx="1"/>
            <p:extLst>
              <p:ext uri="{D42A27DB-BD31-4B8C-83A1-F6EECF244321}">
                <p14:modId xmlns:p14="http://schemas.microsoft.com/office/powerpoint/2010/main" val="730603104"/>
              </p:ext>
            </p:extLst>
          </p:nvPr>
        </p:nvGraphicFramePr>
        <p:xfrm>
          <a:off x="1287463" y="2962275"/>
          <a:ext cx="10066337"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96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6CCCBB-7FE0-4285-975F-E6F5A0D46D31}"/>
              </a:ext>
            </a:extLst>
          </p:cNvPr>
          <p:cNvSpPr>
            <a:spLocks noGrp="1"/>
          </p:cNvSpPr>
          <p:nvPr>
            <p:ph type="title"/>
          </p:nvPr>
        </p:nvSpPr>
        <p:spPr>
          <a:xfrm>
            <a:off x="1286932" y="1204109"/>
            <a:ext cx="10023398" cy="857894"/>
          </a:xfrm>
        </p:spPr>
        <p:txBody>
          <a:bodyPr>
            <a:normAutofit/>
          </a:bodyPr>
          <a:lstStyle/>
          <a:p>
            <a:r>
              <a:rPr lang="en-US" sz="4000" b="1" dirty="0">
                <a:solidFill>
                  <a:srgbClr val="FFFFFF"/>
                </a:solidFill>
              </a:rPr>
              <a:t>Current PhD, Master’s, &amp; Special status students</a:t>
            </a:r>
          </a:p>
        </p:txBody>
      </p:sp>
      <p:graphicFrame>
        <p:nvGraphicFramePr>
          <p:cNvPr id="6" name="Content Placeholder 5">
            <a:extLst>
              <a:ext uri="{FF2B5EF4-FFF2-40B4-BE49-F238E27FC236}">
                <a16:creationId xmlns:a16="http://schemas.microsoft.com/office/drawing/2014/main" id="{54710F56-C74F-49B7-94B3-A24F89727F0D}"/>
              </a:ext>
            </a:extLst>
          </p:cNvPr>
          <p:cNvGraphicFramePr>
            <a:graphicFrameLocks noGrp="1"/>
          </p:cNvGraphicFramePr>
          <p:nvPr>
            <p:ph idx="1"/>
            <p:extLst>
              <p:ext uri="{D42A27DB-BD31-4B8C-83A1-F6EECF244321}">
                <p14:modId xmlns:p14="http://schemas.microsoft.com/office/powerpoint/2010/main" val="3543988536"/>
              </p:ext>
            </p:extLst>
          </p:nvPr>
        </p:nvGraphicFramePr>
        <p:xfrm>
          <a:off x="1287463" y="2962275"/>
          <a:ext cx="10066337"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001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9C66856A-E86E-45F7-88D5-2A11BDE45211}"/>
              </a:ext>
            </a:extLst>
          </p:cNvPr>
          <p:cNvSpPr>
            <a:spLocks noGrp="1"/>
          </p:cNvSpPr>
          <p:nvPr>
            <p:ph type="title"/>
          </p:nvPr>
        </p:nvSpPr>
        <p:spPr>
          <a:xfrm>
            <a:off x="535020" y="685800"/>
            <a:ext cx="2780271" cy="5105400"/>
          </a:xfrm>
        </p:spPr>
        <p:txBody>
          <a:bodyPr>
            <a:normAutofit/>
          </a:bodyPr>
          <a:lstStyle/>
          <a:p>
            <a:r>
              <a:rPr lang="en-US" sz="4000" b="1">
                <a:solidFill>
                  <a:srgbClr val="FFFFFF"/>
                </a:solidFill>
              </a:rPr>
              <a:t>Total PhD Students, </a:t>
            </a:r>
            <a:r>
              <a:rPr lang="en-US" sz="4000" b="1" i="1">
                <a:solidFill>
                  <a:srgbClr val="FFFFFF"/>
                </a:solidFill>
              </a:rPr>
              <a:t>n</a:t>
            </a:r>
            <a:r>
              <a:rPr lang="en-US" sz="4000" b="1">
                <a:solidFill>
                  <a:srgbClr val="FFFFFF"/>
                </a:solidFill>
              </a:rPr>
              <a:t> = 735, 36% of graduate and professional student population </a:t>
            </a:r>
          </a:p>
        </p:txBody>
      </p:sp>
      <p:graphicFrame>
        <p:nvGraphicFramePr>
          <p:cNvPr id="6" name="Content Placeholder 5">
            <a:extLst>
              <a:ext uri="{FF2B5EF4-FFF2-40B4-BE49-F238E27FC236}">
                <a16:creationId xmlns:a16="http://schemas.microsoft.com/office/drawing/2014/main" id="{EE19A9C7-B536-4C3B-BFA6-282E8730691C}"/>
              </a:ext>
            </a:extLst>
          </p:cNvPr>
          <p:cNvGraphicFramePr>
            <a:graphicFrameLocks noGrp="1"/>
          </p:cNvGraphicFramePr>
          <p:nvPr>
            <p:ph idx="1"/>
            <p:extLst>
              <p:ext uri="{D42A27DB-BD31-4B8C-83A1-F6EECF244321}">
                <p14:modId xmlns:p14="http://schemas.microsoft.com/office/powerpoint/2010/main" val="1531339808"/>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9884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F2175-2997-4B87-A8B2-AAE365DBFCD0}"/>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1800" b="1" dirty="0">
                <a:solidFill>
                  <a:srgbClr val="FFFFFF"/>
                </a:solidFill>
              </a:rPr>
              <a:t>Total # of new 1</a:t>
            </a:r>
            <a:r>
              <a:rPr lang="en-US" sz="1800" b="1" baseline="30000" dirty="0">
                <a:solidFill>
                  <a:srgbClr val="FFFFFF"/>
                </a:solidFill>
              </a:rPr>
              <a:t>st</a:t>
            </a:r>
            <a:r>
              <a:rPr lang="en-US" sz="1800" b="1" dirty="0">
                <a:solidFill>
                  <a:srgbClr val="FFFFFF"/>
                </a:solidFill>
              </a:rPr>
              <a:t> year Graduate and Professional students, </a:t>
            </a:r>
            <a:r>
              <a:rPr lang="en-US" sz="1800" b="1" i="1" dirty="0">
                <a:solidFill>
                  <a:srgbClr val="FFFFFF"/>
                </a:solidFill>
              </a:rPr>
              <a:t>n</a:t>
            </a:r>
            <a:r>
              <a:rPr lang="en-US" sz="1800" b="1" dirty="0">
                <a:solidFill>
                  <a:srgbClr val="FFFFFF"/>
                </a:solidFill>
              </a:rPr>
              <a:t> = 1,679 as of August 16, 2019 </a:t>
            </a:r>
            <a:r>
              <a:rPr lang="en-US" sz="1800" dirty="0">
                <a:solidFill>
                  <a:srgbClr val="FFFFFF"/>
                </a:solidFill>
              </a:rPr>
              <a:t>(source: OAIR)</a:t>
            </a:r>
          </a:p>
        </p:txBody>
      </p:sp>
      <p:graphicFrame>
        <p:nvGraphicFramePr>
          <p:cNvPr id="9" name="Content Placeholder 8">
            <a:extLst>
              <a:ext uri="{FF2B5EF4-FFF2-40B4-BE49-F238E27FC236}">
                <a16:creationId xmlns:a16="http://schemas.microsoft.com/office/drawing/2014/main" id="{443BF11A-A353-464A-ACEF-CF53652828C7}"/>
              </a:ext>
            </a:extLst>
          </p:cNvPr>
          <p:cNvGraphicFramePr>
            <a:graphicFrameLocks noGrp="1"/>
          </p:cNvGraphicFramePr>
          <p:nvPr>
            <p:ph idx="1"/>
            <p:extLst>
              <p:ext uri="{D42A27DB-BD31-4B8C-83A1-F6EECF244321}">
                <p14:modId xmlns:p14="http://schemas.microsoft.com/office/powerpoint/2010/main" val="921244877"/>
              </p:ext>
            </p:extLst>
          </p:nvPr>
        </p:nvGraphicFramePr>
        <p:xfrm>
          <a:off x="4038600" y="1166648"/>
          <a:ext cx="7315200" cy="45247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12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87A5EB-8B76-4918-80A7-1D6C54F64B54}"/>
              </a:ext>
            </a:extLst>
          </p:cNvPr>
          <p:cNvSpPr>
            <a:spLocks noGrp="1"/>
          </p:cNvSpPr>
          <p:nvPr>
            <p:ph type="ctrTitle"/>
          </p:nvPr>
        </p:nvSpPr>
        <p:spPr>
          <a:xfrm>
            <a:off x="3045368" y="2043663"/>
            <a:ext cx="6105194" cy="2031055"/>
          </a:xfrm>
        </p:spPr>
        <p:txBody>
          <a:bodyPr>
            <a:normAutofit/>
          </a:bodyPr>
          <a:lstStyle/>
          <a:p>
            <a:r>
              <a:rPr lang="en-US" sz="4700" b="1" dirty="0">
                <a:solidFill>
                  <a:srgbClr val="FFFFFF"/>
                </a:solidFill>
              </a:rPr>
              <a:t>Welcome to Tulane and, for many,  New Orleans!</a:t>
            </a:r>
          </a:p>
        </p:txBody>
      </p:sp>
      <p:sp>
        <p:nvSpPr>
          <p:cNvPr id="4" name="Subtitle 3">
            <a:extLst>
              <a:ext uri="{FF2B5EF4-FFF2-40B4-BE49-F238E27FC236}">
                <a16:creationId xmlns:a16="http://schemas.microsoft.com/office/drawing/2014/main" id="{D791E604-D1C4-419C-A8AB-932CFFE65E48}"/>
              </a:ext>
            </a:extLst>
          </p:cNvPr>
          <p:cNvSpPr>
            <a:spLocks noGrp="1"/>
          </p:cNvSpPr>
          <p:nvPr>
            <p:ph type="subTitle" idx="1"/>
          </p:nvPr>
        </p:nvSpPr>
        <p:spPr>
          <a:xfrm>
            <a:off x="2929631" y="4074718"/>
            <a:ext cx="6220931" cy="896777"/>
          </a:xfrm>
        </p:spPr>
        <p:txBody>
          <a:bodyPr>
            <a:normAutofit/>
          </a:bodyPr>
          <a:lstStyle/>
          <a:p>
            <a:r>
              <a:rPr lang="en-US" dirty="0">
                <a:solidFill>
                  <a:srgbClr val="FFFFFF"/>
                </a:solidFill>
              </a:rPr>
              <a:t>Michael Cunningham, Associate Provost for Graduate Studies and Research</a:t>
            </a:r>
          </a:p>
        </p:txBody>
      </p:sp>
    </p:spTree>
    <p:extLst>
      <p:ext uri="{BB962C8B-B14F-4D97-AF65-F5344CB8AC3E}">
        <p14:creationId xmlns:p14="http://schemas.microsoft.com/office/powerpoint/2010/main" val="121853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1C76E4-3CDC-467B-A471-9040BFB73E0A}"/>
              </a:ext>
            </a:extLst>
          </p:cNvPr>
          <p:cNvSpPr>
            <a:spLocks noGrp="1"/>
          </p:cNvSpPr>
          <p:nvPr>
            <p:ph type="title"/>
          </p:nvPr>
        </p:nvSpPr>
        <p:spPr>
          <a:xfrm>
            <a:off x="838200" y="1412488"/>
            <a:ext cx="2899189" cy="4363844"/>
          </a:xfrm>
        </p:spPr>
        <p:txBody>
          <a:bodyPr anchor="t">
            <a:normAutofit/>
          </a:bodyPr>
          <a:lstStyle/>
          <a:p>
            <a:r>
              <a:rPr lang="en-US" sz="3400" b="1" dirty="0">
                <a:solidFill>
                  <a:srgbClr val="FFFFFF"/>
                </a:solidFill>
              </a:rPr>
              <a:t>Total # of new 1</a:t>
            </a:r>
            <a:r>
              <a:rPr lang="en-US" sz="3400" b="1" baseline="30000" dirty="0">
                <a:solidFill>
                  <a:srgbClr val="FFFFFF"/>
                </a:solidFill>
              </a:rPr>
              <a:t>st</a:t>
            </a:r>
            <a:r>
              <a:rPr lang="en-US" sz="3400" b="1" dirty="0">
                <a:solidFill>
                  <a:srgbClr val="FFFFFF"/>
                </a:solidFill>
              </a:rPr>
              <a:t> year Graduate and Professional students, </a:t>
            </a:r>
            <a:r>
              <a:rPr lang="en-US" sz="3400" b="1" i="1" dirty="0">
                <a:solidFill>
                  <a:srgbClr val="FFFFFF"/>
                </a:solidFill>
              </a:rPr>
              <a:t>n</a:t>
            </a:r>
            <a:r>
              <a:rPr lang="en-US" sz="3400" b="1" dirty="0">
                <a:solidFill>
                  <a:srgbClr val="FFFFFF"/>
                </a:solidFill>
              </a:rPr>
              <a:t> = 1,679 as of August 16, 2019 </a:t>
            </a:r>
            <a:r>
              <a:rPr lang="en-US" sz="3400" dirty="0">
                <a:solidFill>
                  <a:srgbClr val="FFFFFF"/>
                </a:solidFill>
              </a:rPr>
              <a:t>(source: OAIR)</a:t>
            </a:r>
          </a:p>
        </p:txBody>
      </p:sp>
      <p:sp>
        <p:nvSpPr>
          <p:cNvPr id="3" name="Content Placeholder 2">
            <a:extLst>
              <a:ext uri="{FF2B5EF4-FFF2-40B4-BE49-F238E27FC236}">
                <a16:creationId xmlns:a16="http://schemas.microsoft.com/office/drawing/2014/main" id="{D69FFF03-9F63-4E36-9F7F-C8FC7319382F}"/>
              </a:ext>
            </a:extLst>
          </p:cNvPr>
          <p:cNvSpPr>
            <a:spLocks noGrp="1"/>
          </p:cNvSpPr>
          <p:nvPr>
            <p:ph sz="half" idx="1"/>
          </p:nvPr>
        </p:nvSpPr>
        <p:spPr>
          <a:xfrm>
            <a:off x="4380856" y="1140114"/>
            <a:ext cx="3427283" cy="4363844"/>
          </a:xfrm>
        </p:spPr>
        <p:txBody>
          <a:bodyPr>
            <a:normAutofit fontScale="92500" lnSpcReduction="10000"/>
          </a:bodyPr>
          <a:lstStyle/>
          <a:p>
            <a:pPr marL="0" indent="0">
              <a:buNone/>
            </a:pPr>
            <a:r>
              <a:rPr lang="en-US" sz="3000" b="1" dirty="0"/>
              <a:t>In sum,</a:t>
            </a:r>
          </a:p>
          <a:p>
            <a:r>
              <a:rPr lang="en-US" sz="3000" dirty="0"/>
              <a:t>Out of the 1,679 new students, 1,037 are new master’s students</a:t>
            </a:r>
          </a:p>
          <a:p>
            <a:r>
              <a:rPr lang="en-US" sz="3000" dirty="0"/>
              <a:t>61.76% of new graduate and professional students are  master’s level students</a:t>
            </a:r>
          </a:p>
          <a:p>
            <a:pPr marL="457200" lvl="1" indent="0">
              <a:buNone/>
            </a:pPr>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138AF87-D784-43F1-811C-525E76BC8365}"/>
              </a:ext>
            </a:extLst>
          </p:cNvPr>
          <p:cNvSpPr>
            <a:spLocks noGrp="1"/>
          </p:cNvSpPr>
          <p:nvPr>
            <p:ph sz="half" idx="2"/>
          </p:nvPr>
        </p:nvSpPr>
        <p:spPr>
          <a:xfrm>
            <a:off x="8451604" y="459187"/>
            <a:ext cx="3197701" cy="4363844"/>
          </a:xfrm>
        </p:spPr>
        <p:txBody>
          <a:bodyPr>
            <a:noAutofit/>
          </a:bodyPr>
          <a:lstStyle/>
          <a:p>
            <a:pPr marL="0" indent="0">
              <a:buNone/>
            </a:pPr>
            <a:r>
              <a:rPr lang="en-US" b="1" dirty="0"/>
              <a:t>% new master’s level graduate and professional students</a:t>
            </a:r>
          </a:p>
          <a:p>
            <a:r>
              <a:rPr lang="en-US" dirty="0"/>
              <a:t>ARCH – 100%</a:t>
            </a:r>
          </a:p>
          <a:p>
            <a:r>
              <a:rPr lang="en-US" dirty="0"/>
              <a:t>SOB – 98.35%</a:t>
            </a:r>
          </a:p>
          <a:p>
            <a:r>
              <a:rPr lang="en-US" dirty="0"/>
              <a:t>SLA – 55.95%</a:t>
            </a:r>
          </a:p>
          <a:p>
            <a:r>
              <a:rPr lang="en-US" dirty="0"/>
              <a:t>PHTM – 81.15%</a:t>
            </a:r>
          </a:p>
          <a:p>
            <a:r>
              <a:rPr lang="en-US" dirty="0"/>
              <a:t>SSE – 57.86% </a:t>
            </a:r>
          </a:p>
          <a:p>
            <a:r>
              <a:rPr lang="en-US" dirty="0"/>
              <a:t>SOPA – 98.78%</a:t>
            </a:r>
          </a:p>
          <a:p>
            <a:r>
              <a:rPr lang="en-US" dirty="0"/>
              <a:t>LAW – 21.04%</a:t>
            </a:r>
          </a:p>
          <a:p>
            <a:r>
              <a:rPr lang="en-US" dirty="0"/>
              <a:t>SOM – 37.61%</a:t>
            </a:r>
          </a:p>
          <a:p>
            <a:r>
              <a:rPr lang="en-US" dirty="0"/>
              <a:t>TSSW – 80.93%</a:t>
            </a:r>
          </a:p>
        </p:txBody>
      </p:sp>
    </p:spTree>
    <p:extLst>
      <p:ext uri="{BB962C8B-B14F-4D97-AF65-F5344CB8AC3E}">
        <p14:creationId xmlns:p14="http://schemas.microsoft.com/office/powerpoint/2010/main" val="294550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03ADE-417A-4892-BC8E-92A37B6CFD3D}"/>
              </a:ext>
            </a:extLst>
          </p:cNvPr>
          <p:cNvSpPr>
            <a:spLocks noGrp="1"/>
          </p:cNvSpPr>
          <p:nvPr>
            <p:ph type="title"/>
          </p:nvPr>
        </p:nvSpPr>
        <p:spPr/>
        <p:txBody>
          <a:bodyPr/>
          <a:lstStyle/>
          <a:p>
            <a:r>
              <a:rPr lang="en-US" b="1" dirty="0"/>
              <a:t>Graduate School Goal…defeat the imposter syndrome!</a:t>
            </a:r>
          </a:p>
        </p:txBody>
      </p:sp>
      <p:pic>
        <p:nvPicPr>
          <p:cNvPr id="8" name="Content Placeholder 7" descr="A close up of a logo&#10;&#10;Description automatically generated">
            <a:extLst>
              <a:ext uri="{FF2B5EF4-FFF2-40B4-BE49-F238E27FC236}">
                <a16:creationId xmlns:a16="http://schemas.microsoft.com/office/drawing/2014/main" id="{2BE211FD-49FA-4EEB-A547-83023DF721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826" y="1711229"/>
            <a:ext cx="7130374" cy="4658511"/>
          </a:xfrm>
        </p:spPr>
      </p:pic>
    </p:spTree>
    <p:extLst>
      <p:ext uri="{BB962C8B-B14F-4D97-AF65-F5344CB8AC3E}">
        <p14:creationId xmlns:p14="http://schemas.microsoft.com/office/powerpoint/2010/main" val="1273460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383" y="627564"/>
            <a:ext cx="9416374" cy="705125"/>
          </a:xfrm>
        </p:spPr>
        <p:txBody>
          <a:bodyPr>
            <a:normAutofit/>
          </a:bodyPr>
          <a:lstStyle/>
          <a:p>
            <a:r>
              <a:rPr lang="en-US" sz="4000" b="1" dirty="0"/>
              <a:t>The Office of Graduate &amp; Postdoctoral Studies</a:t>
            </a:r>
          </a:p>
        </p:txBody>
      </p:sp>
      <p:sp>
        <p:nvSpPr>
          <p:cNvPr id="3" name="Content Placeholder 2"/>
          <p:cNvSpPr>
            <a:spLocks noGrp="1"/>
          </p:cNvSpPr>
          <p:nvPr>
            <p:ph idx="1"/>
          </p:nvPr>
        </p:nvSpPr>
        <p:spPr>
          <a:xfrm>
            <a:off x="486383" y="1673157"/>
            <a:ext cx="8356060" cy="4669277"/>
          </a:xfrm>
        </p:spPr>
        <p:txBody>
          <a:bodyPr anchor="ctr">
            <a:noAutofit/>
          </a:bodyPr>
          <a:lstStyle/>
          <a:p>
            <a:pPr marL="0" indent="0">
              <a:buNone/>
            </a:pPr>
            <a:r>
              <a:rPr lang="en-US" sz="2400" b="1" dirty="0"/>
              <a:t>OGPS Office (221 Richardson Hall) </a:t>
            </a:r>
            <a:r>
              <a:rPr lang="en-US" sz="2400" dirty="0"/>
              <a:t>ogps@tulane.edu</a:t>
            </a:r>
          </a:p>
          <a:p>
            <a:pPr marL="0" indent="0">
              <a:buNone/>
            </a:pPr>
            <a:r>
              <a:rPr lang="en-US" sz="2400" b="1" dirty="0"/>
              <a:t>Office of Academic Affairs (200 Gibson Hall)</a:t>
            </a:r>
          </a:p>
          <a:p>
            <a:r>
              <a:rPr lang="en-US" sz="2400" b="1" dirty="0"/>
              <a:t>Michael Cunningham </a:t>
            </a:r>
            <a:r>
              <a:rPr lang="en-US" sz="2400" dirty="0"/>
              <a:t>(mcunnin1@tulane.edu)</a:t>
            </a:r>
          </a:p>
          <a:p>
            <a:pPr marL="0" indent="0">
              <a:buNone/>
            </a:pPr>
            <a:r>
              <a:rPr lang="en-US" sz="2400" dirty="0"/>
              <a:t>Associate Provost for Graduate Studies &amp; Research</a:t>
            </a:r>
          </a:p>
          <a:p>
            <a:r>
              <a:rPr lang="en-US" sz="2400" b="1" dirty="0"/>
              <a:t>Briana Mohan </a:t>
            </a:r>
            <a:r>
              <a:rPr lang="en-US" sz="2400" dirty="0"/>
              <a:t>(bshaymoh@tulane.edu)</a:t>
            </a:r>
          </a:p>
          <a:p>
            <a:pPr marL="0" indent="0">
              <a:buNone/>
            </a:pPr>
            <a:r>
              <a:rPr lang="en-US" sz="2400" dirty="0"/>
              <a:t>Senior Academic and Career Counselor</a:t>
            </a:r>
          </a:p>
          <a:p>
            <a:pPr marL="0" indent="0">
              <a:buNone/>
            </a:pPr>
            <a:r>
              <a:rPr lang="en-US" sz="2400" dirty="0"/>
              <a:t>Appointments - </a:t>
            </a:r>
            <a:r>
              <a:rPr lang="en-US" sz="2400" u="sng" dirty="0">
                <a:hlinkClick r:id="rId2" tooltip="https://sars.tulane.edu/eSARS/GradCareer/eSARS.ASP&#10;Ctrl+Click or tap to follow the link"/>
              </a:rPr>
              <a:t>https://sars.tulane.edu/eSARS/GradCareer/eSARS.ASP</a:t>
            </a:r>
            <a:endParaRPr lang="en-US" sz="2400" dirty="0"/>
          </a:p>
          <a:p>
            <a:r>
              <a:rPr lang="en-US" sz="2400" b="1" dirty="0"/>
              <a:t>Jennifer O’Brien-Brown </a:t>
            </a:r>
            <a:r>
              <a:rPr lang="en-US" sz="2400" dirty="0"/>
              <a:t>(jobrien2@tulane.edu)</a:t>
            </a:r>
          </a:p>
          <a:p>
            <a:pPr marL="0" indent="0">
              <a:buNone/>
            </a:pPr>
            <a:r>
              <a:rPr lang="en-US" sz="2400" dirty="0"/>
              <a:t>Program Manager</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35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554162"/>
          </a:xfrm>
        </p:spPr>
        <p:txBody>
          <a:bodyPr>
            <a:normAutofit/>
          </a:bodyPr>
          <a:lstStyle/>
          <a:p>
            <a:r>
              <a:rPr lang="en-US" b="1" dirty="0">
                <a:solidFill>
                  <a:srgbClr val="006600"/>
                </a:solidFill>
              </a:rPr>
              <a:t>GAPSA, GSSA, and BMSSA</a:t>
            </a:r>
          </a:p>
        </p:txBody>
      </p:sp>
      <p:sp>
        <p:nvSpPr>
          <p:cNvPr id="3" name="Content Placeholder 2"/>
          <p:cNvSpPr>
            <a:spLocks noGrp="1"/>
          </p:cNvSpPr>
          <p:nvPr>
            <p:ph idx="1"/>
          </p:nvPr>
        </p:nvSpPr>
        <p:spPr>
          <a:xfrm>
            <a:off x="1981200" y="1614029"/>
            <a:ext cx="8229600" cy="3687763"/>
          </a:xfrm>
        </p:spPr>
        <p:txBody>
          <a:bodyPr>
            <a:normAutofit/>
          </a:bodyPr>
          <a:lstStyle/>
          <a:p>
            <a:pPr marL="0" indent="0">
              <a:buNone/>
            </a:pPr>
            <a:r>
              <a:rPr lang="en-US" b="1" dirty="0">
                <a:solidFill>
                  <a:srgbClr val="FF0000"/>
                </a:solidFill>
              </a:rPr>
              <a:t>Arianne Sacramento</a:t>
            </a:r>
          </a:p>
          <a:p>
            <a:pPr marL="0" indent="0">
              <a:buNone/>
            </a:pPr>
            <a:r>
              <a:rPr lang="en-US" sz="2400" dirty="0"/>
              <a:t>President, Graduate and Professional Student Association (GAPSA)</a:t>
            </a:r>
          </a:p>
          <a:p>
            <a:pPr marL="0" indent="0">
              <a:buNone/>
            </a:pPr>
            <a:r>
              <a:rPr lang="en-US" b="1" dirty="0">
                <a:solidFill>
                  <a:srgbClr val="FF0000"/>
                </a:solidFill>
              </a:rPr>
              <a:t>Sabrina Kragness</a:t>
            </a:r>
          </a:p>
          <a:p>
            <a:pPr marL="0" indent="0">
              <a:buNone/>
            </a:pPr>
            <a:r>
              <a:rPr lang="en-US" sz="2400" dirty="0"/>
              <a:t>President, Graduate Studies Student Association (GSSA)</a:t>
            </a:r>
          </a:p>
          <a:p>
            <a:pPr marL="0" indent="0">
              <a:buNone/>
            </a:pPr>
            <a:r>
              <a:rPr lang="en-US" b="1" dirty="0">
                <a:solidFill>
                  <a:srgbClr val="FF0000"/>
                </a:solidFill>
              </a:rPr>
              <a:t>Amanda Harriett</a:t>
            </a:r>
          </a:p>
          <a:p>
            <a:pPr marL="0" indent="0">
              <a:buNone/>
            </a:pPr>
            <a:r>
              <a:rPr lang="en-US" sz="2400" dirty="0"/>
              <a:t>President, Biomedical Sciences Student Association (BMSSA)</a:t>
            </a:r>
          </a:p>
          <a:p>
            <a:pPr marL="0" indent="0">
              <a:buNone/>
            </a:pP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114" y="5087019"/>
            <a:ext cx="1258887" cy="178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83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5116878" y="629266"/>
            <a:ext cx="6422849" cy="1676603"/>
          </a:xfrm>
        </p:spPr>
        <p:txBody>
          <a:bodyPr vert="horz" lIns="91440" tIns="45720" rIns="91440" bIns="45720" rtlCol="0" anchor="ctr">
            <a:normAutofit/>
          </a:bodyPr>
          <a:lstStyle/>
          <a:p>
            <a:r>
              <a:rPr lang="en-US" b="1" kern="1200">
                <a:solidFill>
                  <a:schemeClr val="tx1"/>
                </a:solidFill>
                <a:latin typeface="+mj-lt"/>
                <a:ea typeface="+mj-ea"/>
                <a:cs typeface="+mj-cs"/>
              </a:rPr>
              <a:t>Graduate Students Best Practices</a:t>
            </a:r>
          </a:p>
        </p:txBody>
      </p:sp>
      <p:sp>
        <p:nvSpPr>
          <p:cNvPr id="18" name="Rectangle 17">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366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776" r="1" b="24674"/>
          <a:stretch/>
        </p:blipFill>
        <p:spPr bwMode="auto">
          <a:xfrm>
            <a:off x="804672" y="803049"/>
            <a:ext cx="3026664" cy="247074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525" r="3" b="3"/>
          <a:stretch/>
        </p:blipFill>
        <p:spPr>
          <a:xfrm>
            <a:off x="804672" y="3461344"/>
            <a:ext cx="3026663" cy="2438400"/>
          </a:xfrm>
          <a:prstGeom prst="rect">
            <a:avLst/>
          </a:prstGeom>
        </p:spPr>
      </p:pic>
      <p:sp>
        <p:nvSpPr>
          <p:cNvPr id="10" name="Content Placeholder 9"/>
          <p:cNvSpPr>
            <a:spLocks noGrp="1"/>
          </p:cNvSpPr>
          <p:nvPr>
            <p:ph sz="half" idx="1"/>
          </p:nvPr>
        </p:nvSpPr>
        <p:spPr>
          <a:xfrm>
            <a:off x="5116880" y="2438400"/>
            <a:ext cx="6422848" cy="3785419"/>
          </a:xfrm>
        </p:spPr>
        <p:txBody>
          <a:bodyPr vert="horz" lIns="91440" tIns="45720" rIns="91440" bIns="45720" rtlCol="0">
            <a:normAutofit/>
          </a:bodyPr>
          <a:lstStyle/>
          <a:p>
            <a:pPr marL="0"/>
            <a:r>
              <a:rPr lang="en-US" sz="3000" b="1" dirty="0"/>
              <a:t>Michael Cunningham</a:t>
            </a:r>
          </a:p>
          <a:p>
            <a:pPr marL="0"/>
            <a:r>
              <a:rPr lang="en-US" sz="3000" dirty="0"/>
              <a:t>Associate Provost for Graduate Studies and Research</a:t>
            </a:r>
          </a:p>
          <a:p>
            <a:pPr marL="0"/>
            <a:endParaRPr lang="en-US" sz="3000" dirty="0"/>
          </a:p>
          <a:p>
            <a:pPr marL="0"/>
            <a:r>
              <a:rPr lang="en-US" sz="3000" dirty="0"/>
              <a:t>Professor of Psychology and Africana Studies </a:t>
            </a:r>
          </a:p>
          <a:p>
            <a:pPr marL="0"/>
            <a:endParaRPr lang="en-US" sz="2000" dirty="0"/>
          </a:p>
        </p:txBody>
      </p:sp>
    </p:spTree>
    <p:extLst>
      <p:ext uri="{BB962C8B-B14F-4D97-AF65-F5344CB8AC3E}">
        <p14:creationId xmlns:p14="http://schemas.microsoft.com/office/powerpoint/2010/main" val="222087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4100" b="1"/>
              <a:t>WORK EXPECTATIONS, PROVISION OF STRUCTURE, AND TIMELINES</a:t>
            </a:r>
            <a:endParaRPr lang="en-US" sz="4100"/>
          </a:p>
        </p:txBody>
      </p:sp>
      <p:sp>
        <p:nvSpPr>
          <p:cNvPr id="5" name="Content Placeholder 4"/>
          <p:cNvSpPr>
            <a:spLocks noGrp="1"/>
          </p:cNvSpPr>
          <p:nvPr>
            <p:ph idx="1"/>
          </p:nvPr>
        </p:nvSpPr>
        <p:spPr>
          <a:xfrm>
            <a:off x="350196" y="2278173"/>
            <a:ext cx="8375515" cy="4103172"/>
          </a:xfrm>
        </p:spPr>
        <p:txBody>
          <a:bodyPr anchor="ctr">
            <a:noAutofit/>
          </a:bodyPr>
          <a:lstStyle/>
          <a:p>
            <a:r>
              <a:rPr lang="en-US" sz="2000" b="1" dirty="0"/>
              <a:t>Shared expectations of students and mentors</a:t>
            </a:r>
          </a:p>
          <a:p>
            <a:r>
              <a:rPr lang="en-US" sz="2000" dirty="0"/>
              <a:t>Frequency of contact</a:t>
            </a:r>
          </a:p>
          <a:p>
            <a:r>
              <a:rPr lang="en-US" sz="2000" dirty="0"/>
              <a:t> Timelines for each stage of the work</a:t>
            </a:r>
          </a:p>
          <a:p>
            <a:r>
              <a:rPr lang="en-US" sz="2000" dirty="0"/>
              <a:t>Frequency of submission of work (in writing or through presentation).</a:t>
            </a:r>
          </a:p>
          <a:p>
            <a:r>
              <a:rPr lang="en-US" sz="2000" dirty="0"/>
              <a:t>Type of feedback expected.</a:t>
            </a:r>
          </a:p>
          <a:p>
            <a:r>
              <a:rPr lang="en-US" sz="2000" dirty="0"/>
              <a:t> Whether students work in the graduate group or at home/library. Hours of work.</a:t>
            </a:r>
          </a:p>
          <a:p>
            <a:r>
              <a:rPr lang="en-US" sz="2000" dirty="0"/>
              <a:t>Nature of any directed reading program.</a:t>
            </a:r>
          </a:p>
          <a:p>
            <a:r>
              <a:rPr lang="en-US" sz="2000" dirty="0"/>
              <a:t>Monitoring, evaluation, and reporting of progress.</a:t>
            </a:r>
          </a:p>
          <a:p>
            <a:r>
              <a:rPr lang="en-US" sz="2000" dirty="0"/>
              <a:t> Additional training, fieldwork requirements.</a:t>
            </a:r>
          </a:p>
          <a:p>
            <a:r>
              <a:rPr lang="en-US" sz="2000" dirty="0"/>
              <a:t> Whether publication is expected. When? Whether papers will be presented at conferences.</a:t>
            </a:r>
          </a:p>
        </p:txBody>
      </p:sp>
      <p:sp>
        <p:nvSpPr>
          <p:cNvPr id="1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1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a:t>Teaching and/or Research Assistantships</a:t>
            </a:r>
          </a:p>
        </p:txBody>
      </p:sp>
      <p:sp>
        <p:nvSpPr>
          <p:cNvPr id="3" name="Content Placeholder 2"/>
          <p:cNvSpPr>
            <a:spLocks noGrp="1"/>
          </p:cNvSpPr>
          <p:nvPr>
            <p:ph idx="1"/>
          </p:nvPr>
        </p:nvSpPr>
        <p:spPr>
          <a:xfrm>
            <a:off x="418289" y="2278173"/>
            <a:ext cx="8497110" cy="4258814"/>
          </a:xfrm>
        </p:spPr>
        <p:txBody>
          <a:bodyPr anchor="ctr">
            <a:normAutofit fontScale="92500" lnSpcReduction="10000"/>
          </a:bodyPr>
          <a:lstStyle/>
          <a:p>
            <a:pPr marL="0" indent="0">
              <a:buNone/>
            </a:pPr>
            <a:r>
              <a:rPr lang="en-US" sz="3000" dirty="0"/>
              <a:t>Students who receive tuition waivers and a TA or RA…</a:t>
            </a:r>
          </a:p>
          <a:p>
            <a:pPr marL="457200" indent="-457200">
              <a:buFont typeface="+mj-lt"/>
              <a:buAutoNum type="arabicPeriod"/>
            </a:pPr>
            <a:r>
              <a:rPr lang="en-US" sz="3000" dirty="0"/>
              <a:t>Time commitment – no more than 20 hours per week</a:t>
            </a:r>
          </a:p>
          <a:p>
            <a:pPr marL="457200" indent="-457200">
              <a:buFont typeface="+mj-lt"/>
              <a:buAutoNum type="arabicPeriod"/>
            </a:pPr>
            <a:r>
              <a:rPr lang="en-US" sz="3000" dirty="0"/>
              <a:t>Outside work during the academic year (on campus)</a:t>
            </a:r>
          </a:p>
          <a:p>
            <a:pPr marL="749808" lvl="1" indent="-457200">
              <a:buFont typeface="+mj-lt"/>
              <a:buAutoNum type="arabicPeriod"/>
            </a:pPr>
            <a:r>
              <a:rPr lang="en-US" sz="3000" dirty="0"/>
              <a:t>Must be approved by program/department</a:t>
            </a:r>
          </a:p>
          <a:p>
            <a:pPr marL="749808" lvl="1" indent="-457200">
              <a:buFont typeface="+mj-lt"/>
              <a:buAutoNum type="arabicPeriod"/>
            </a:pPr>
            <a:r>
              <a:rPr lang="en-US" sz="3000" dirty="0"/>
              <a:t>Must not total over 29 hours per week</a:t>
            </a:r>
          </a:p>
          <a:p>
            <a:pPr marL="749808" lvl="1" indent="-457200">
              <a:buFont typeface="+mj-lt"/>
              <a:buAutoNum type="arabicPeriod"/>
            </a:pPr>
            <a:r>
              <a:rPr lang="en-US" sz="3000" dirty="0"/>
              <a:t>Notify the OGPS </a:t>
            </a:r>
            <a:r>
              <a:rPr lang="en-US" sz="3000" b="1" dirty="0"/>
              <a:t>and</a:t>
            </a:r>
            <a:r>
              <a:rPr lang="en-US" sz="3000" dirty="0"/>
              <a:t> the graduate division within the school</a:t>
            </a:r>
          </a:p>
          <a:p>
            <a:pPr marL="457200" indent="-457200">
              <a:buFont typeface="+mj-lt"/>
              <a:buAutoNum type="arabicPeriod"/>
            </a:pPr>
            <a:r>
              <a:rPr lang="en-US" sz="3000" dirty="0"/>
              <a:t>Graduate Student work obligations</a:t>
            </a:r>
          </a:p>
          <a:p>
            <a:pPr marL="749808" lvl="1" indent="-457200"/>
            <a:r>
              <a:rPr lang="en-US" sz="3000" dirty="0"/>
              <a:t>Work outside the university must be approved by the department/program</a:t>
            </a:r>
          </a:p>
          <a:p>
            <a:endParaRPr lang="en-US" sz="19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46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452462"/>
            <a:ext cx="7474172" cy="1325563"/>
          </a:xfrm>
        </p:spPr>
        <p:txBody>
          <a:bodyPr>
            <a:normAutofit/>
          </a:bodyPr>
          <a:lstStyle/>
          <a:p>
            <a:r>
              <a:rPr lang="en-US" b="1" dirty="0"/>
              <a:t>Compensation and Employment Outside the University</a:t>
            </a:r>
          </a:p>
        </p:txBody>
      </p:sp>
      <p:sp>
        <p:nvSpPr>
          <p:cNvPr id="3" name="Content Placeholder 2"/>
          <p:cNvSpPr>
            <a:spLocks noGrp="1"/>
          </p:cNvSpPr>
          <p:nvPr>
            <p:ph idx="1"/>
          </p:nvPr>
        </p:nvSpPr>
        <p:spPr>
          <a:xfrm>
            <a:off x="418289" y="2062264"/>
            <a:ext cx="8497110" cy="4542817"/>
          </a:xfrm>
        </p:spPr>
        <p:txBody>
          <a:bodyPr anchor="ctr">
            <a:normAutofit lnSpcReduction="10000"/>
          </a:bodyPr>
          <a:lstStyle/>
          <a:p>
            <a:pPr marL="0" indent="0" fontAlgn="base">
              <a:buNone/>
            </a:pPr>
            <a:r>
              <a:rPr lang="en-US" sz="3000" dirty="0"/>
              <a:t>Graduate student compensation from all sources including scholarship, research assistantship, and teaching assistantship shall not exceed 125% of the current year’s Board of Regents Scholarship level. </a:t>
            </a:r>
          </a:p>
          <a:p>
            <a:pPr marL="0" indent="0" fontAlgn="base">
              <a:buNone/>
            </a:pPr>
            <a:endParaRPr lang="en-US" sz="3000" dirty="0"/>
          </a:p>
          <a:p>
            <a:pPr marL="0" indent="0" fontAlgn="base">
              <a:buNone/>
            </a:pPr>
            <a:r>
              <a:rPr lang="en-US" sz="3000" dirty="0"/>
              <a:t>Exceptions may be made for certain prestigious scholarships by the Graduate Council on a case by case basis. Employment outside the department is strictly prohibited.  Any off-campus employment for remuneration may disqualify a student from receiving Graduate Program financial aid.</a:t>
            </a:r>
          </a:p>
          <a:p>
            <a:pPr marL="0" indent="0">
              <a:buNone/>
            </a:pPr>
            <a:endParaRPr lang="en-US" sz="22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747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705125"/>
          </a:xfrm>
        </p:spPr>
        <p:txBody>
          <a:bodyPr>
            <a:normAutofit fontScale="90000"/>
          </a:bodyPr>
          <a:lstStyle/>
          <a:p>
            <a:r>
              <a:rPr lang="en-US" sz="3700" b="1" dirty="0"/>
              <a:t>Publishing, Funding for Conferences, &amp; Intellectual Property Issues</a:t>
            </a:r>
          </a:p>
        </p:txBody>
      </p:sp>
      <p:sp>
        <p:nvSpPr>
          <p:cNvPr id="3" name="Content Placeholder 2"/>
          <p:cNvSpPr>
            <a:spLocks noGrp="1"/>
          </p:cNvSpPr>
          <p:nvPr>
            <p:ph idx="1"/>
          </p:nvPr>
        </p:nvSpPr>
        <p:spPr>
          <a:xfrm>
            <a:off x="321012" y="1673157"/>
            <a:ext cx="8813259" cy="4893013"/>
          </a:xfrm>
        </p:spPr>
        <p:txBody>
          <a:bodyPr anchor="ctr">
            <a:normAutofit fontScale="85000" lnSpcReduction="20000"/>
          </a:bodyPr>
          <a:lstStyle/>
          <a:p>
            <a:pPr marL="0" indent="0">
              <a:buNone/>
            </a:pPr>
            <a:r>
              <a:rPr lang="en-US" sz="2400" b="1" dirty="0"/>
              <a:t>Policy on fairness of authorship credit in collaborative faculty/student publications</a:t>
            </a:r>
          </a:p>
          <a:p>
            <a:pPr lvl="1"/>
            <a:r>
              <a:rPr lang="en-US" dirty="0"/>
              <a:t>Full policy is online at </a:t>
            </a:r>
            <a:r>
              <a:rPr lang="en-US" dirty="0">
                <a:hlinkClick r:id="rId2"/>
              </a:rPr>
              <a:t>http://ogps.tulane.edu</a:t>
            </a:r>
            <a:r>
              <a:rPr lang="en-US" dirty="0"/>
              <a:t> </a:t>
            </a:r>
          </a:p>
          <a:p>
            <a:pPr lvl="1"/>
            <a:endParaRPr lang="en-US" dirty="0"/>
          </a:p>
          <a:p>
            <a:pPr marL="0" indent="0">
              <a:buNone/>
            </a:pPr>
            <a:r>
              <a:rPr lang="en-US" sz="2400" b="1" dirty="0"/>
              <a:t>Diversity of practices in different disciplines and departments</a:t>
            </a:r>
          </a:p>
          <a:p>
            <a:r>
              <a:rPr lang="en-US" sz="2400" dirty="0"/>
              <a:t>In some fields, the Principal Investigator of the lab is first author of all publications.</a:t>
            </a:r>
          </a:p>
          <a:p>
            <a:r>
              <a:rPr lang="en-US" sz="2400" dirty="0"/>
              <a:t>In some fields faculty members rarely or never receive authorship credit on student publications, no matter what their contribution to the project or the product.</a:t>
            </a:r>
          </a:p>
          <a:p>
            <a:r>
              <a:rPr lang="en-US" sz="2400" dirty="0"/>
              <a:t>In some fields, authorship depends on intellectual leadership and actual contribution to the ideas for the project and the written product.</a:t>
            </a:r>
          </a:p>
          <a:p>
            <a:r>
              <a:rPr lang="en-US" sz="2400" dirty="0"/>
              <a:t>In some fields, authorship rules are clear; in others they are subject to negotiation.</a:t>
            </a:r>
          </a:p>
          <a:p>
            <a:r>
              <a:rPr lang="en-US" sz="2400" dirty="0"/>
              <a:t>In some fields, research assistants and research fellows are automatically included as authors when the outcome results from paid work. In other fields, these students are automatically excluded as authors when the outcome results from paid work.</a:t>
            </a:r>
          </a:p>
          <a:p>
            <a:endParaRPr lang="en-US" sz="13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3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423277"/>
            <a:ext cx="7474172" cy="1094232"/>
          </a:xfrm>
        </p:spPr>
        <p:txBody>
          <a:bodyPr>
            <a:normAutofit fontScale="90000"/>
          </a:bodyPr>
          <a:lstStyle/>
          <a:p>
            <a:r>
              <a:rPr lang="en-US" b="1" dirty="0"/>
              <a:t>Expectations that advisors should have of their students</a:t>
            </a:r>
            <a:endParaRPr lang="en-US" dirty="0"/>
          </a:p>
        </p:txBody>
      </p:sp>
      <p:sp>
        <p:nvSpPr>
          <p:cNvPr id="3" name="Content Placeholder 2"/>
          <p:cNvSpPr>
            <a:spLocks noGrp="1"/>
          </p:cNvSpPr>
          <p:nvPr>
            <p:ph idx="1"/>
          </p:nvPr>
        </p:nvSpPr>
        <p:spPr>
          <a:xfrm>
            <a:off x="447472" y="1731527"/>
            <a:ext cx="8385243" cy="4576734"/>
          </a:xfrm>
        </p:spPr>
        <p:txBody>
          <a:bodyPr anchor="ctr">
            <a:normAutofit/>
          </a:bodyPr>
          <a:lstStyle/>
          <a:p>
            <a:pPr marL="514350" indent="-514350">
              <a:buFont typeface="+mj-lt"/>
              <a:buAutoNum type="arabicPeriod"/>
            </a:pPr>
            <a:r>
              <a:rPr lang="en-US" sz="2200" dirty="0"/>
              <a:t>To take initiative in learning material that is needed in doing their research</a:t>
            </a:r>
          </a:p>
          <a:p>
            <a:pPr marL="514350" indent="-514350">
              <a:buFont typeface="+mj-lt"/>
              <a:buAutoNum type="arabicPeriod"/>
            </a:pPr>
            <a:r>
              <a:rPr lang="en-US" sz="2200" dirty="0"/>
              <a:t>To work hard on their masters or dissertation project, in terms of time and effort and also in terms of involving themselves creatively and intellectually</a:t>
            </a:r>
          </a:p>
          <a:p>
            <a:pPr marL="514350" indent="-514350">
              <a:buFont typeface="+mj-lt"/>
              <a:buAutoNum type="arabicPeriod"/>
            </a:pPr>
            <a:r>
              <a:rPr lang="en-US" sz="2200" dirty="0"/>
              <a:t>To meet together regularly in order to report on their progress and ask questions and to inform of any difficulties encountered</a:t>
            </a:r>
          </a:p>
          <a:p>
            <a:pPr marL="514350" indent="-514350">
              <a:buFont typeface="+mj-lt"/>
              <a:buAutoNum type="arabicPeriod"/>
            </a:pPr>
            <a:r>
              <a:rPr lang="en-US" sz="2200" dirty="0"/>
              <a:t>To keep up with developments in their area by attending seminars and lectures on related material and by reading research results in recent papers</a:t>
            </a:r>
          </a:p>
          <a:p>
            <a:pPr marL="514350" indent="-514350">
              <a:buFont typeface="+mj-lt"/>
              <a:buAutoNum type="arabicPeriod"/>
            </a:pPr>
            <a:r>
              <a:rPr lang="en-US" sz="2200" dirty="0"/>
              <a:t>To seek to attend conferences and workshops that are closely related to their research</a:t>
            </a:r>
          </a:p>
          <a:p>
            <a:endParaRPr lang="en-U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6"/>
            <a:ext cx="6422849" cy="1676603"/>
          </a:xfrm>
        </p:spPr>
        <p:txBody>
          <a:bodyPr vert="horz" lIns="91440" tIns="45720" rIns="91440" bIns="45720" rtlCol="0" anchor="ctr">
            <a:normAutofit/>
          </a:bodyPr>
          <a:lstStyle/>
          <a:p>
            <a:r>
              <a:rPr lang="en-US" b="1"/>
              <a:t>An introduction to New Orleans</a:t>
            </a:r>
          </a:p>
        </p:txBody>
      </p:sp>
      <p:sp>
        <p:nvSpPr>
          <p:cNvPr id="14" name="Rectangle 13">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405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7067" y="803049"/>
            <a:ext cx="1741873" cy="247074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04672" y="3927662"/>
            <a:ext cx="3026663" cy="1505764"/>
          </a:xfrm>
          <a:prstGeom prst="rect">
            <a:avLst/>
          </a:prstGeom>
        </p:spPr>
      </p:pic>
      <p:sp>
        <p:nvSpPr>
          <p:cNvPr id="6" name="Content Placeholder 5"/>
          <p:cNvSpPr>
            <a:spLocks noGrp="1"/>
          </p:cNvSpPr>
          <p:nvPr>
            <p:ph sz="half" idx="2"/>
          </p:nvPr>
        </p:nvSpPr>
        <p:spPr>
          <a:xfrm>
            <a:off x="5116880" y="2438400"/>
            <a:ext cx="6422848" cy="3785419"/>
          </a:xfrm>
        </p:spPr>
        <p:txBody>
          <a:bodyPr vert="horz" lIns="91440" tIns="45720" rIns="91440" bIns="45720" rtlCol="0">
            <a:normAutofit/>
          </a:bodyPr>
          <a:lstStyle/>
          <a:p>
            <a:pPr marL="0"/>
            <a:endParaRPr lang="en-US" sz="2000" dirty="0"/>
          </a:p>
          <a:p>
            <a:pPr marL="0"/>
            <a:r>
              <a:rPr lang="en-US" sz="3000" b="1" dirty="0"/>
              <a:t>Dr. Michael Cunningham</a:t>
            </a:r>
          </a:p>
          <a:p>
            <a:r>
              <a:rPr lang="en-US" sz="3000" dirty="0"/>
              <a:t>Associate Provost for Graduate Studies and Research</a:t>
            </a:r>
          </a:p>
          <a:p>
            <a:r>
              <a:rPr lang="en-US" sz="3000" dirty="0"/>
              <a:t>Professor of Psychology &amp; Africana Studies</a:t>
            </a:r>
          </a:p>
        </p:txBody>
      </p:sp>
    </p:spTree>
    <p:extLst>
      <p:ext uri="{BB962C8B-B14F-4D97-AF65-F5344CB8AC3E}">
        <p14:creationId xmlns:p14="http://schemas.microsoft.com/office/powerpoint/2010/main" val="124733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374636"/>
            <a:ext cx="7474172" cy="1325563"/>
          </a:xfrm>
        </p:spPr>
        <p:txBody>
          <a:bodyPr>
            <a:normAutofit/>
          </a:bodyPr>
          <a:lstStyle/>
          <a:p>
            <a:r>
              <a:rPr lang="en-US" sz="4100" b="1" dirty="0"/>
              <a:t>Expectations that advisors should have of their students (continued)</a:t>
            </a:r>
            <a:endParaRPr lang="en-US" sz="4100" dirty="0"/>
          </a:p>
        </p:txBody>
      </p:sp>
      <p:sp>
        <p:nvSpPr>
          <p:cNvPr id="3" name="Content Placeholder 2"/>
          <p:cNvSpPr>
            <a:spLocks noGrp="1"/>
          </p:cNvSpPr>
          <p:nvPr>
            <p:ph idx="1"/>
          </p:nvPr>
        </p:nvSpPr>
        <p:spPr>
          <a:xfrm>
            <a:off x="437745" y="2278173"/>
            <a:ext cx="8385242" cy="3976712"/>
          </a:xfrm>
        </p:spPr>
        <p:txBody>
          <a:bodyPr anchor="ctr">
            <a:normAutofit/>
          </a:bodyPr>
          <a:lstStyle/>
          <a:p>
            <a:pPr marL="514350" indent="-514350">
              <a:buFont typeface="+mj-lt"/>
              <a:buAutoNum type="arabicPeriod" startAt="6"/>
            </a:pPr>
            <a:r>
              <a:rPr lang="en-US" sz="2200" dirty="0"/>
              <a:t>To learn to give clear oral presentations both of elementary material (TA material) and of advance material (own research material)</a:t>
            </a:r>
          </a:p>
          <a:p>
            <a:pPr marL="514350" indent="-514350">
              <a:buFont typeface="+mj-lt"/>
              <a:buAutoNum type="arabicPeriod" startAt="6"/>
            </a:pPr>
            <a:r>
              <a:rPr lang="en-US" sz="2200" dirty="0"/>
              <a:t>To write up their research results clearly and to present them in a timely way</a:t>
            </a:r>
          </a:p>
          <a:p>
            <a:pPr marL="514350" indent="-514350">
              <a:buFont typeface="+mj-lt"/>
              <a:buAutoNum type="arabicPeriod" startAt="6"/>
            </a:pPr>
            <a:r>
              <a:rPr lang="en-US" sz="2200" dirty="0"/>
              <a:t>To be conscientious in meeting their responsibilities as grad students</a:t>
            </a:r>
          </a:p>
          <a:p>
            <a:pPr marL="514350" indent="-514350">
              <a:buFont typeface="+mj-lt"/>
              <a:buAutoNum type="arabicPeriod" startAt="6"/>
            </a:pPr>
            <a:r>
              <a:rPr lang="en-US" sz="2200" dirty="0"/>
              <a:t>To interact with other graduate students and faculty concerning advanced material</a:t>
            </a:r>
          </a:p>
          <a:p>
            <a:pPr marL="514350" indent="-514350">
              <a:buFont typeface="+mj-lt"/>
              <a:buAutoNum type="arabicPeriod" startAt="6"/>
            </a:pPr>
            <a:r>
              <a:rPr lang="en-US" sz="2200" dirty="0"/>
              <a:t>To apply for post-graduate school jobs in an organized, thorough and timely manner, seeking faculty advice in the process</a:t>
            </a:r>
          </a:p>
          <a:p>
            <a:endParaRPr lang="en-U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73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b="1"/>
              <a:t>Expectations that students should have of their advisors</a:t>
            </a:r>
            <a:endParaRPr lang="en-US"/>
          </a:p>
        </p:txBody>
      </p:sp>
      <p:sp>
        <p:nvSpPr>
          <p:cNvPr id="3" name="Content Placeholder 2"/>
          <p:cNvSpPr>
            <a:spLocks noGrp="1"/>
          </p:cNvSpPr>
          <p:nvPr>
            <p:ph idx="1"/>
          </p:nvPr>
        </p:nvSpPr>
        <p:spPr>
          <a:xfrm>
            <a:off x="408562" y="2278173"/>
            <a:ext cx="8506837" cy="3830797"/>
          </a:xfrm>
        </p:spPr>
        <p:txBody>
          <a:bodyPr anchor="ctr">
            <a:normAutofit/>
          </a:bodyPr>
          <a:lstStyle/>
          <a:p>
            <a:pPr marL="514350" indent="-514350">
              <a:buFont typeface="+mj-lt"/>
              <a:buAutoNum type="arabicPeriod"/>
            </a:pPr>
            <a:r>
              <a:rPr lang="en-US" sz="2200" dirty="0"/>
              <a:t>To give them guidance on finding and refining a masters or dissertation topic</a:t>
            </a:r>
          </a:p>
          <a:p>
            <a:pPr marL="514350" indent="-514350">
              <a:buFont typeface="+mj-lt"/>
              <a:buAutoNum type="arabicPeriod"/>
            </a:pPr>
            <a:r>
              <a:rPr lang="en-US" sz="2200" dirty="0"/>
              <a:t>To meet with them regularly in order to hear about their research progress and to offer suggestions and feedback</a:t>
            </a:r>
          </a:p>
          <a:p>
            <a:pPr marL="514350" indent="-514350">
              <a:buFont typeface="+mj-lt"/>
              <a:buAutoNum type="arabicPeriod"/>
            </a:pPr>
            <a:r>
              <a:rPr lang="en-US" sz="2200" dirty="0"/>
              <a:t>To suggest changes in research direction if they find themselves running into roadblocks</a:t>
            </a:r>
          </a:p>
          <a:p>
            <a:pPr marL="514350" indent="-514350">
              <a:buFont typeface="+mj-lt"/>
              <a:buAutoNum type="arabicPeriod"/>
            </a:pPr>
            <a:r>
              <a:rPr lang="en-US" sz="2200" dirty="0"/>
              <a:t>To look over research material that they have written and given to advisor, and then to give them comments on that</a:t>
            </a:r>
          </a:p>
          <a:p>
            <a:pPr marL="514350" indent="-514350">
              <a:buFont typeface="+mj-lt"/>
              <a:buAutoNum type="arabicPeriod"/>
            </a:pPr>
            <a:r>
              <a:rPr lang="en-US" sz="2200" dirty="0"/>
              <a:t>To give them a sense of how much progress they are making and how far along they seem to be in the masters or dissertation process</a:t>
            </a:r>
          </a:p>
          <a:p>
            <a:endParaRPr lang="en-U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sz="4100" b="1"/>
              <a:t>Expectations that students should have of their advisors (continued)</a:t>
            </a:r>
            <a:endParaRPr lang="en-US" sz="4100"/>
          </a:p>
        </p:txBody>
      </p:sp>
      <p:sp>
        <p:nvSpPr>
          <p:cNvPr id="3" name="Content Placeholder 2"/>
          <p:cNvSpPr>
            <a:spLocks noGrp="1"/>
          </p:cNvSpPr>
          <p:nvPr>
            <p:ph idx="1"/>
          </p:nvPr>
        </p:nvSpPr>
        <p:spPr>
          <a:xfrm>
            <a:off x="194553" y="2278173"/>
            <a:ext cx="8628434" cy="4132355"/>
          </a:xfrm>
        </p:spPr>
        <p:txBody>
          <a:bodyPr anchor="ctr">
            <a:normAutofit/>
          </a:bodyPr>
          <a:lstStyle/>
          <a:p>
            <a:pPr marL="514350" indent="-514350">
              <a:buFont typeface="+mj-lt"/>
              <a:buAutoNum type="arabicPeriod" startAt="6"/>
            </a:pPr>
            <a:r>
              <a:rPr lang="en-US" sz="2200" dirty="0"/>
              <a:t>To inform them of seminars, conference, etc. that would be beneficial for them to attend, and research papers that they should read</a:t>
            </a:r>
          </a:p>
          <a:p>
            <a:pPr marL="514350" indent="-514350">
              <a:buFont typeface="+mj-lt"/>
              <a:buAutoNum type="arabicPeriod" startAt="6"/>
            </a:pPr>
            <a:r>
              <a:rPr lang="en-US" sz="2200" dirty="0"/>
              <a:t>To help them deal with difficulties that they may face in their role as graduate student or TA</a:t>
            </a:r>
          </a:p>
          <a:p>
            <a:pPr marL="514350" indent="-514350">
              <a:buFont typeface="+mj-lt"/>
              <a:buAutoNum type="arabicPeriod" startAt="6"/>
            </a:pPr>
            <a:r>
              <a:rPr lang="en-US" sz="2200" dirty="0"/>
              <a:t>To guide them through their job search, especially in the case of those applying for academic jobs</a:t>
            </a:r>
          </a:p>
          <a:p>
            <a:pPr marL="514350" indent="-514350">
              <a:buFont typeface="+mj-lt"/>
              <a:buAutoNum type="arabicPeriod" startAt="6"/>
            </a:pPr>
            <a:r>
              <a:rPr lang="en-US" sz="2200" dirty="0"/>
              <a:t>To write letters or recommendation for them both during and after graduate school</a:t>
            </a:r>
          </a:p>
          <a:p>
            <a:pPr marL="514350" indent="-514350">
              <a:buFont typeface="+mj-lt"/>
              <a:buAutoNum type="arabicPeriod" startAt="6"/>
            </a:pPr>
            <a:r>
              <a:rPr lang="en-US" sz="2200" dirty="0"/>
              <a:t>To inform others in the relevant research community about the student’s work in a way that will help the student become known in that community</a:t>
            </a:r>
          </a:p>
          <a:p>
            <a:pPr marL="514350" indent="-514350">
              <a:buFont typeface="+mj-lt"/>
              <a:buAutoNum type="arabicPeriod" startAt="6"/>
            </a:pPr>
            <a:endParaRPr lang="en-U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2D7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82579" y="2857501"/>
            <a:ext cx="805813" cy="114299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0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600"/>
                </a:solidFill>
              </a:rPr>
              <a:t>Questions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0005" y="2537186"/>
            <a:ext cx="2651990" cy="2651990"/>
          </a:xfrm>
          <a:prstGeom prst="rect">
            <a:avLst/>
          </a:prstGeo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981200"/>
            <a:ext cx="2651990" cy="2651990"/>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1524000"/>
            <a:ext cx="2651990" cy="2651990"/>
          </a:xfrm>
          <a:prstGeom prst="rect">
            <a:avLst/>
          </a:prstGeom>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9114" y="5087019"/>
            <a:ext cx="1258887" cy="178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6954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1098" y="1396289"/>
            <a:ext cx="6387102" cy="1325563"/>
          </a:xfrm>
        </p:spPr>
        <p:txBody>
          <a:bodyPr vert="horz" lIns="91440" tIns="45720" rIns="91440" bIns="45720" rtlCol="0" anchor="ctr">
            <a:normAutofit/>
          </a:bodyPr>
          <a:lstStyle/>
          <a:p>
            <a:r>
              <a:rPr lang="en-US" b="1"/>
              <a:t>Have a great semester!</a:t>
            </a:r>
          </a:p>
        </p:txBody>
      </p:sp>
      <p:sp>
        <p:nvSpPr>
          <p:cNvPr id="5" name="Content Placeholder 4"/>
          <p:cNvSpPr>
            <a:spLocks noGrp="1"/>
          </p:cNvSpPr>
          <p:nvPr>
            <p:ph sz="half" idx="1"/>
          </p:nvPr>
        </p:nvSpPr>
        <p:spPr>
          <a:xfrm>
            <a:off x="805542" y="2871982"/>
            <a:ext cx="6382657" cy="3181684"/>
          </a:xfrm>
        </p:spPr>
        <p:txBody>
          <a:bodyPr vert="horz" lIns="91440" tIns="45720" rIns="91440" bIns="45720" rtlCol="0" anchor="t">
            <a:normAutofit/>
          </a:bodyPr>
          <a:lstStyle/>
          <a:p>
            <a:pPr marL="0"/>
            <a:r>
              <a:rPr lang="en-US" sz="1800" b="1">
                <a:hlinkClick r:id="rId2"/>
              </a:rPr>
              <a:t>OGPS@tulane.edu</a:t>
            </a:r>
            <a:endParaRPr lang="en-US" sz="1800" b="1"/>
          </a:p>
          <a:p>
            <a:pPr marL="0"/>
            <a:endParaRPr lang="en-US" sz="1800" b="1"/>
          </a:p>
          <a:p>
            <a:pPr marL="0"/>
            <a:r>
              <a:rPr lang="en-US" sz="1800" b="1"/>
              <a:t>http://ogps.tulane.edu</a:t>
            </a:r>
          </a:p>
        </p:txBody>
      </p:sp>
      <p:sp>
        <p:nvSpPr>
          <p:cNvPr id="13" name="Freeform: Shape 1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116548" y="197802"/>
            <a:ext cx="1885296" cy="26741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476113" y="4769963"/>
            <a:ext cx="2314645" cy="1922936"/>
          </a:xfrm>
          <a:prstGeom prst="rect">
            <a:avLst/>
          </a:prstGeom>
        </p:spPr>
      </p:pic>
    </p:spTree>
    <p:extLst>
      <p:ext uri="{BB962C8B-B14F-4D97-AF65-F5344CB8AC3E}">
        <p14:creationId xmlns:p14="http://schemas.microsoft.com/office/powerpoint/2010/main" val="26655791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6"/>
            <a:ext cx="6422849" cy="1676603"/>
          </a:xfrm>
        </p:spPr>
        <p:txBody>
          <a:bodyPr vert="horz" lIns="91440" tIns="45720" rIns="91440" bIns="45720" rtlCol="0" anchor="ctr">
            <a:normAutofit/>
          </a:bodyPr>
          <a:lstStyle/>
          <a:p>
            <a:r>
              <a:rPr lang="en-US" b="1" dirty="0"/>
              <a:t>New Orleans: A Port City</a:t>
            </a:r>
          </a:p>
        </p:txBody>
      </p:sp>
      <p:sp>
        <p:nvSpPr>
          <p:cNvPr id="11" name="Rectangle 10">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18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7067" y="803049"/>
            <a:ext cx="1741873" cy="247074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17450" y="3461344"/>
            <a:ext cx="3001107" cy="2438400"/>
          </a:xfrm>
          <a:prstGeom prst="rect">
            <a:avLst/>
          </a:prstGeom>
        </p:spPr>
      </p:pic>
      <p:sp>
        <p:nvSpPr>
          <p:cNvPr id="4" name="Content Placeholder 3"/>
          <p:cNvSpPr>
            <a:spLocks noGrp="1"/>
          </p:cNvSpPr>
          <p:nvPr>
            <p:ph sz="half" idx="2"/>
          </p:nvPr>
        </p:nvSpPr>
        <p:spPr>
          <a:xfrm>
            <a:off x="5116880" y="2438400"/>
            <a:ext cx="6422848" cy="3785419"/>
          </a:xfrm>
        </p:spPr>
        <p:txBody>
          <a:bodyPr vert="horz" lIns="91440" tIns="45720" rIns="91440" bIns="45720" rtlCol="0">
            <a:normAutofit fontScale="85000" lnSpcReduction="20000"/>
          </a:bodyPr>
          <a:lstStyle/>
          <a:p>
            <a:r>
              <a:rPr lang="en-US" sz="3000" dirty="0"/>
              <a:t>Directions</a:t>
            </a:r>
          </a:p>
          <a:p>
            <a:pPr lvl="1"/>
            <a:r>
              <a:rPr lang="en-US" sz="3000" dirty="0"/>
              <a:t>Lakeside or Riverside</a:t>
            </a:r>
          </a:p>
          <a:p>
            <a:endParaRPr lang="en-US" sz="3000" dirty="0"/>
          </a:p>
          <a:p>
            <a:r>
              <a:rPr lang="en-US" sz="3000" dirty="0"/>
              <a:t>More than the French Quarter and Partying</a:t>
            </a:r>
          </a:p>
          <a:p>
            <a:pPr lvl="1"/>
            <a:r>
              <a:rPr lang="en-US" sz="3000" dirty="0"/>
              <a:t>New Orleans is a place where Africans, both slave and free, and American Indians shared their cultures and intermingled with European settlers.</a:t>
            </a:r>
          </a:p>
          <a:p>
            <a:r>
              <a:rPr lang="en-US" sz="3400" dirty="0"/>
              <a:t>A city of festivals, so party hard and work harder!</a:t>
            </a:r>
          </a:p>
          <a:p>
            <a:endParaRPr lang="en-US" sz="2000" dirty="0"/>
          </a:p>
        </p:txBody>
      </p:sp>
    </p:spTree>
    <p:extLst>
      <p:ext uri="{BB962C8B-B14F-4D97-AF65-F5344CB8AC3E}">
        <p14:creationId xmlns:p14="http://schemas.microsoft.com/office/powerpoint/2010/main" val="19414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4384039" y="365125"/>
            <a:ext cx="7164493" cy="714645"/>
          </a:xfrm>
        </p:spPr>
        <p:txBody>
          <a:bodyPr>
            <a:normAutofit/>
          </a:bodyPr>
          <a:lstStyle/>
          <a:p>
            <a:r>
              <a:rPr lang="en-US" b="1" dirty="0"/>
              <a:t>New Orleans’ Speak</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999002"/>
            <a:ext cx="3425957" cy="4859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387515" y="1245141"/>
            <a:ext cx="7324425" cy="4931822"/>
          </a:xfrm>
        </p:spPr>
        <p:txBody>
          <a:bodyPr>
            <a:normAutofit fontScale="92500" lnSpcReduction="10000"/>
          </a:bodyPr>
          <a:lstStyle/>
          <a:p>
            <a:r>
              <a:rPr lang="en-US" sz="2000" b="1" dirty="0"/>
              <a:t>Bayou (by' you)</a:t>
            </a:r>
            <a:endParaRPr lang="en-US" sz="2000" dirty="0"/>
          </a:p>
          <a:p>
            <a:pPr lvl="1"/>
            <a:r>
              <a:rPr lang="en-US" sz="2000" b="1" dirty="0"/>
              <a:t>Definition</a:t>
            </a:r>
            <a:r>
              <a:rPr lang="en-US" sz="2000" dirty="0"/>
              <a:t>: Slow stream, or body of water running through a marsh or swamp.</a:t>
            </a:r>
          </a:p>
          <a:p>
            <a:pPr lvl="1"/>
            <a:r>
              <a:rPr lang="en-US" sz="2000" dirty="0"/>
              <a:t>The key here is the pronunciation. If you say </a:t>
            </a:r>
            <a:r>
              <a:rPr lang="en-US" sz="2000" b="1" dirty="0"/>
              <a:t>bay-you</a:t>
            </a:r>
            <a:r>
              <a:rPr lang="en-US" sz="2000" dirty="0"/>
              <a:t>, they’ll know you’re not from around here.</a:t>
            </a:r>
          </a:p>
          <a:p>
            <a:r>
              <a:rPr lang="en-US" sz="2000" b="1" dirty="0"/>
              <a:t>Dressed</a:t>
            </a:r>
            <a:endParaRPr lang="en-US" sz="2000" dirty="0"/>
          </a:p>
          <a:p>
            <a:pPr lvl="1"/>
            <a:r>
              <a:rPr lang="en-US" sz="2000" b="1" dirty="0"/>
              <a:t>Definition</a:t>
            </a:r>
            <a:r>
              <a:rPr lang="en-US" sz="2000" dirty="0"/>
              <a:t>: Sandwiches served with lettuce, tomatoes and mayonnaise: "the works."</a:t>
            </a:r>
          </a:p>
          <a:p>
            <a:pPr lvl="1"/>
            <a:r>
              <a:rPr lang="en-US" sz="2000" dirty="0"/>
              <a:t>This is important when you’re ordering a po-boy. Unless you’re a picky eater, you don’t want it naked (plain), you want it dressed. Use this at a po-boy shop and you’ll fit right in. Unless of course you say bay-you.</a:t>
            </a:r>
          </a:p>
          <a:p>
            <a:r>
              <a:rPr lang="en-US" sz="2000" b="1" dirty="0"/>
              <a:t>Lagniappe (</a:t>
            </a:r>
            <a:r>
              <a:rPr lang="en-US" sz="2000" b="1" dirty="0" err="1"/>
              <a:t>lan</a:t>
            </a:r>
            <a:r>
              <a:rPr lang="en-US" sz="2000" b="1" dirty="0"/>
              <a:t>' yap)</a:t>
            </a:r>
            <a:endParaRPr lang="en-US" sz="2000" dirty="0"/>
          </a:p>
          <a:p>
            <a:pPr lvl="1"/>
            <a:r>
              <a:rPr lang="en-US" sz="2000" b="1" dirty="0"/>
              <a:t>Definition</a:t>
            </a:r>
            <a:r>
              <a:rPr lang="en-US" sz="2000" dirty="0"/>
              <a:t>: Something extra that you didn't pay for--thrown in to sweeten the deal--like a baker's dozen.</a:t>
            </a:r>
          </a:p>
          <a:p>
            <a:pPr lvl="1"/>
            <a:r>
              <a:rPr lang="en-US" sz="2000" dirty="0"/>
              <a:t>Like when the server brings you an extra beignet, free of charge. It’s part of the positive vibe that fills the city.</a:t>
            </a:r>
          </a:p>
          <a:p>
            <a:endParaRPr lang="en-US" sz="1400" dirty="0"/>
          </a:p>
          <a:p>
            <a:endParaRPr lang="en-US" sz="1400" dirty="0"/>
          </a:p>
        </p:txBody>
      </p:sp>
    </p:spTree>
    <p:extLst>
      <p:ext uri="{BB962C8B-B14F-4D97-AF65-F5344CB8AC3E}">
        <p14:creationId xmlns:p14="http://schemas.microsoft.com/office/powerpoint/2010/main" val="4241685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42" r="2181"/>
          <a:stretch/>
        </p:blipFill>
        <p:spPr bwMode="auto">
          <a:xfrm>
            <a:off x="20" y="10"/>
            <a:ext cx="1959429" cy="289883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169269" y="350197"/>
            <a:ext cx="9324286" cy="5630432"/>
          </a:xfrm>
        </p:spPr>
        <p:txBody>
          <a:bodyPr>
            <a:noAutofit/>
          </a:bodyPr>
          <a:lstStyle/>
          <a:p>
            <a:r>
              <a:rPr lang="en-US" sz="2000" b="1" dirty="0"/>
              <a:t>Makin' groceries</a:t>
            </a:r>
            <a:endParaRPr lang="en-US" sz="2000" dirty="0"/>
          </a:p>
          <a:p>
            <a:pPr lvl="1"/>
            <a:r>
              <a:rPr lang="en-US" sz="2000" b="1" dirty="0"/>
              <a:t>Definition</a:t>
            </a:r>
            <a:r>
              <a:rPr lang="en-US" sz="2000" dirty="0"/>
              <a:t>:  Buying groceries.</a:t>
            </a:r>
          </a:p>
          <a:p>
            <a:pPr lvl="1"/>
            <a:r>
              <a:rPr lang="en-US" sz="2000" dirty="0"/>
              <a:t>One of my favorite New Orleans style phrase. Use it in a sentence like: I’m heading out, I’m making groceries.</a:t>
            </a:r>
          </a:p>
          <a:p>
            <a:r>
              <a:rPr lang="en-US" sz="2000" b="1" dirty="0"/>
              <a:t>Neutral Ground</a:t>
            </a:r>
            <a:endParaRPr lang="en-US" sz="2000" dirty="0"/>
          </a:p>
          <a:p>
            <a:pPr lvl="1"/>
            <a:r>
              <a:rPr lang="en-US" sz="2000" b="1" dirty="0"/>
              <a:t>Definition</a:t>
            </a:r>
            <a:r>
              <a:rPr lang="en-US" sz="2000" dirty="0"/>
              <a:t>: Median or grassy area between the paved areas on a boulevard. Named for the original Canal St division between the Americans and Creoles, who did not like each other.</a:t>
            </a:r>
          </a:p>
          <a:p>
            <a:pPr lvl="1"/>
            <a:r>
              <a:rPr lang="en-US" sz="2000" dirty="0"/>
              <a:t>It’s not a median, just like it’s not a trolley (it’s a streetcar!). You’re not watching the parade from the median, you’re meeting you’re friends in the neutral ground!</a:t>
            </a:r>
          </a:p>
          <a:p>
            <a:r>
              <a:rPr lang="en-US" sz="2000" b="1" dirty="0"/>
              <a:t>Snowball</a:t>
            </a:r>
            <a:endParaRPr lang="en-US" sz="2000" dirty="0"/>
          </a:p>
          <a:p>
            <a:pPr lvl="1"/>
            <a:r>
              <a:rPr lang="en-US" sz="2000" b="1" dirty="0"/>
              <a:t>Definition</a:t>
            </a:r>
            <a:r>
              <a:rPr lang="en-US" sz="2000" dirty="0"/>
              <a:t>: Shaved ice (nearly powder) served with flavored syrups. Those of you in the north might throw '</a:t>
            </a:r>
            <a:r>
              <a:rPr lang="en-US" sz="2000" dirty="0" err="1"/>
              <a:t>em</a:t>
            </a:r>
            <a:r>
              <a:rPr lang="en-US" sz="2000" dirty="0"/>
              <a:t>...we eat '</a:t>
            </a:r>
            <a:r>
              <a:rPr lang="en-US" sz="2000" dirty="0" err="1"/>
              <a:t>em</a:t>
            </a:r>
            <a:r>
              <a:rPr lang="en-US" sz="2000" dirty="0"/>
              <a:t>!</a:t>
            </a:r>
          </a:p>
          <a:p>
            <a:pPr lvl="1"/>
            <a:r>
              <a:rPr lang="en-US" sz="2000" dirty="0"/>
              <a:t>Is it snowball season yet? They’re the perfect treat to cool down with on a hot summer day. I'm craving one from my favorite shop on Tchoupitoulas. (see definition and </a:t>
            </a:r>
            <a:r>
              <a:rPr lang="en-US" sz="2000" dirty="0" err="1"/>
              <a:t>proununcation</a:t>
            </a:r>
            <a:r>
              <a:rPr lang="en-US" sz="2000" dirty="0"/>
              <a:t> below)</a:t>
            </a:r>
          </a:p>
          <a:p>
            <a:r>
              <a:rPr lang="en-US" sz="2000" b="1" dirty="0"/>
              <a:t>Tchoupitoulas Street (Chop a two' les)</a:t>
            </a:r>
            <a:endParaRPr lang="en-US" sz="2000" dirty="0"/>
          </a:p>
          <a:p>
            <a:pPr lvl="1"/>
            <a:r>
              <a:rPr lang="en-US" sz="2000" b="1" dirty="0"/>
              <a:t>Definition</a:t>
            </a:r>
            <a:r>
              <a:rPr lang="en-US" sz="2000" dirty="0"/>
              <a:t>:  Interesting street name. One of the trickiest to pronounce--and spell!</a:t>
            </a:r>
          </a:p>
          <a:p>
            <a:pPr lvl="1"/>
            <a:r>
              <a:rPr lang="en-US" sz="2000" dirty="0"/>
              <a:t>When you can say this right, people might think you’re a local. When you can spell it right, you are a local</a:t>
            </a:r>
          </a:p>
        </p:txBody>
      </p:sp>
    </p:spTree>
    <p:extLst>
      <p:ext uri="{BB962C8B-B14F-4D97-AF65-F5344CB8AC3E}">
        <p14:creationId xmlns:p14="http://schemas.microsoft.com/office/powerpoint/2010/main" val="37396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16878" y="629266"/>
            <a:ext cx="6422849" cy="1676603"/>
          </a:xfrm>
        </p:spPr>
        <p:txBody>
          <a:bodyPr vert="horz" lIns="91440" tIns="45720" rIns="91440" bIns="45720" rtlCol="0" anchor="ctr">
            <a:normAutofit/>
          </a:bodyPr>
          <a:lstStyle/>
          <a:p>
            <a:r>
              <a:rPr lang="en-US" b="1"/>
              <a:t>History of New Orleans</a:t>
            </a:r>
          </a:p>
        </p:txBody>
      </p:sp>
      <p:sp>
        <p:nvSpPr>
          <p:cNvPr id="13" name="Rectangle 1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66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7067" y="803049"/>
            <a:ext cx="1741873" cy="247074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20139" y="3461344"/>
            <a:ext cx="2395728" cy="2438400"/>
          </a:xfrm>
          <a:prstGeom prst="rect">
            <a:avLst/>
          </a:prstGeom>
        </p:spPr>
      </p:pic>
      <p:sp>
        <p:nvSpPr>
          <p:cNvPr id="5" name="Content Placeholder 4"/>
          <p:cNvSpPr>
            <a:spLocks noGrp="1"/>
          </p:cNvSpPr>
          <p:nvPr>
            <p:ph sz="half" idx="1"/>
          </p:nvPr>
        </p:nvSpPr>
        <p:spPr>
          <a:xfrm>
            <a:off x="5116880" y="2438400"/>
            <a:ext cx="6422848" cy="3785419"/>
          </a:xfrm>
        </p:spPr>
        <p:txBody>
          <a:bodyPr vert="horz" lIns="91440" tIns="45720" rIns="91440" bIns="45720" rtlCol="0">
            <a:normAutofit/>
          </a:bodyPr>
          <a:lstStyle/>
          <a:p>
            <a:pPr marL="457200"/>
            <a:r>
              <a:rPr lang="en-US" sz="3000" dirty="0"/>
              <a:t>France and the founding of New Orleans</a:t>
            </a:r>
          </a:p>
          <a:p>
            <a:pPr marL="457200"/>
            <a:r>
              <a:rPr lang="en-US" sz="3000" dirty="0"/>
              <a:t>New Orleans under Spanish Rule and the Louisiana Purchase</a:t>
            </a:r>
          </a:p>
          <a:p>
            <a:pPr marL="457200"/>
            <a:r>
              <a:rPr lang="en-US" sz="3000" dirty="0"/>
              <a:t>New Orleans in the 1800s</a:t>
            </a:r>
          </a:p>
          <a:p>
            <a:pPr marL="457200"/>
            <a:r>
              <a:rPr lang="en-US" sz="3000" dirty="0"/>
              <a:t>New Orleans in the 20</a:t>
            </a:r>
            <a:r>
              <a:rPr lang="en-US" sz="3000" baseline="30000" dirty="0"/>
              <a:t>th</a:t>
            </a:r>
            <a:r>
              <a:rPr lang="en-US" sz="3000" dirty="0"/>
              <a:t> century</a:t>
            </a:r>
          </a:p>
          <a:p>
            <a:pPr marL="457200"/>
            <a:r>
              <a:rPr lang="en-US" sz="3000" dirty="0"/>
              <a:t>New Orleans and Hurricane Katrina</a:t>
            </a:r>
          </a:p>
          <a:p>
            <a:pPr marL="0"/>
            <a:endParaRPr lang="en-US" sz="2000" dirty="0"/>
          </a:p>
          <a:p>
            <a:endParaRPr lang="en-US" sz="2000" dirty="0"/>
          </a:p>
          <a:p>
            <a:endParaRPr lang="en-US" sz="2000" dirty="0"/>
          </a:p>
        </p:txBody>
      </p:sp>
    </p:spTree>
    <p:extLst>
      <p:ext uri="{BB962C8B-B14F-4D97-AF65-F5344CB8AC3E}">
        <p14:creationId xmlns:p14="http://schemas.microsoft.com/office/powerpoint/2010/main" val="278755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7"/>
            <a:ext cx="6422849" cy="508870"/>
          </a:xfrm>
        </p:spPr>
        <p:txBody>
          <a:bodyPr vert="horz" lIns="91440" tIns="45720" rIns="91440" bIns="45720" rtlCol="0" anchor="ctr">
            <a:normAutofit fontScale="90000"/>
          </a:bodyPr>
          <a:lstStyle/>
          <a:p>
            <a:r>
              <a:rPr lang="en-US" b="1" kern="1200" dirty="0">
                <a:solidFill>
                  <a:schemeClr val="tx1"/>
                </a:solidFill>
                <a:latin typeface="+mj-lt"/>
                <a:ea typeface="+mj-ea"/>
                <a:cs typeface="+mj-cs"/>
              </a:rPr>
              <a:t>Tulane University – founded in 1834</a:t>
            </a:r>
          </a:p>
        </p:txBody>
      </p:sp>
      <p:sp>
        <p:nvSpPr>
          <p:cNvPr id="11" name="Rectangle 10">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96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776" r="1" b="24674"/>
          <a:stretch/>
        </p:blipFill>
        <p:spPr bwMode="auto">
          <a:xfrm>
            <a:off x="804672" y="803049"/>
            <a:ext cx="3026664" cy="247074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443" r="7256" b="1"/>
          <a:stretch/>
        </p:blipFill>
        <p:spPr>
          <a:xfrm>
            <a:off x="804672" y="3461344"/>
            <a:ext cx="3026663" cy="2438400"/>
          </a:xfrm>
          <a:prstGeom prst="rect">
            <a:avLst/>
          </a:prstGeom>
        </p:spPr>
      </p:pic>
      <p:sp>
        <p:nvSpPr>
          <p:cNvPr id="3" name="Content Placeholder 2"/>
          <p:cNvSpPr>
            <a:spLocks noGrp="1"/>
          </p:cNvSpPr>
          <p:nvPr>
            <p:ph sz="half" idx="1"/>
          </p:nvPr>
        </p:nvSpPr>
        <p:spPr>
          <a:xfrm>
            <a:off x="5116880" y="1439694"/>
            <a:ext cx="6422848" cy="4784125"/>
          </a:xfrm>
        </p:spPr>
        <p:txBody>
          <a:bodyPr vert="horz" lIns="91440" tIns="45720" rIns="91440" bIns="45720" rtlCol="0">
            <a:normAutofit lnSpcReduction="10000"/>
          </a:bodyPr>
          <a:lstStyle/>
          <a:p>
            <a:r>
              <a:rPr lang="en-US" sz="2000" dirty="0"/>
              <a:t>Tulane began as the Medical College of Louisiana</a:t>
            </a:r>
          </a:p>
          <a:p>
            <a:pPr lvl="1"/>
            <a:r>
              <a:rPr lang="en-US" sz="2000" b="1" dirty="0"/>
              <a:t>1847</a:t>
            </a:r>
            <a:r>
              <a:rPr lang="en-US" sz="2000" dirty="0"/>
              <a:t> – public institution named University of Louisiana</a:t>
            </a:r>
          </a:p>
          <a:p>
            <a:pPr lvl="1"/>
            <a:r>
              <a:rPr lang="en-US" sz="2000" b="1" dirty="0"/>
              <a:t>1884</a:t>
            </a:r>
            <a:r>
              <a:rPr lang="en-US" sz="2000" dirty="0"/>
              <a:t> – with 1 million dollar gift from Paul Tulane, the institution became a private school for males</a:t>
            </a:r>
          </a:p>
          <a:p>
            <a:pPr lvl="1"/>
            <a:r>
              <a:rPr lang="en-US" sz="2000" b="1" dirty="0"/>
              <a:t>1886</a:t>
            </a:r>
            <a:r>
              <a:rPr lang="en-US" sz="2000" dirty="0"/>
              <a:t> - the H. Sophie Newcomb Memorial College was established as Tulane’s co-ordinate college for women</a:t>
            </a:r>
          </a:p>
          <a:p>
            <a:r>
              <a:rPr lang="en-US" sz="2000" dirty="0"/>
              <a:t>Graduate Education at Tulane</a:t>
            </a:r>
          </a:p>
          <a:p>
            <a:pPr lvl="1"/>
            <a:r>
              <a:rPr lang="en-US" sz="2000" b="1" dirty="0"/>
              <a:t>1885</a:t>
            </a:r>
            <a:r>
              <a:rPr lang="en-US" sz="2000" dirty="0"/>
              <a:t> – 1</a:t>
            </a:r>
            <a:r>
              <a:rPr lang="en-US" sz="2000" baseline="30000" dirty="0"/>
              <a:t>st</a:t>
            </a:r>
            <a:r>
              <a:rPr lang="en-US" sz="2000" dirty="0"/>
              <a:t> 4 Master of Arts degrees </a:t>
            </a:r>
          </a:p>
          <a:p>
            <a:pPr lvl="1"/>
            <a:r>
              <a:rPr lang="en-US" sz="2000" b="1" dirty="0"/>
              <a:t>1887</a:t>
            </a:r>
            <a:r>
              <a:rPr lang="en-US" sz="2000" dirty="0"/>
              <a:t> - 1</a:t>
            </a:r>
            <a:r>
              <a:rPr lang="en-US" sz="2000" baseline="30000" dirty="0"/>
              <a:t>st</a:t>
            </a:r>
            <a:r>
              <a:rPr lang="en-US" sz="2000" dirty="0"/>
              <a:t> Doctoral degree </a:t>
            </a:r>
          </a:p>
          <a:p>
            <a:pPr lvl="1"/>
            <a:r>
              <a:rPr lang="en-US" sz="2000" b="1" dirty="0"/>
              <a:t>1911</a:t>
            </a:r>
            <a:r>
              <a:rPr lang="en-US" sz="2000" dirty="0"/>
              <a:t> - 1</a:t>
            </a:r>
            <a:r>
              <a:rPr lang="en-US" sz="2000" baseline="30000" dirty="0"/>
              <a:t>st</a:t>
            </a:r>
            <a:r>
              <a:rPr lang="en-US" sz="2000" dirty="0"/>
              <a:t> MS degree</a:t>
            </a:r>
          </a:p>
          <a:p>
            <a:r>
              <a:rPr lang="en-US" sz="2000" dirty="0"/>
              <a:t>Last Academic Year</a:t>
            </a:r>
          </a:p>
          <a:p>
            <a:pPr lvl="1"/>
            <a:r>
              <a:rPr lang="en-US" sz="2000" b="1" dirty="0"/>
              <a:t>Over 300</a:t>
            </a:r>
            <a:r>
              <a:rPr lang="en-US" sz="2000" dirty="0"/>
              <a:t> Masters degrees </a:t>
            </a:r>
          </a:p>
          <a:p>
            <a:pPr lvl="1"/>
            <a:r>
              <a:rPr lang="en-US" sz="2000" b="1" dirty="0"/>
              <a:t>Over 120</a:t>
            </a:r>
            <a:r>
              <a:rPr lang="en-US" sz="2000" dirty="0"/>
              <a:t> PhD degrees</a:t>
            </a:r>
          </a:p>
          <a:p>
            <a:endParaRPr lang="en-US" sz="1600" dirty="0"/>
          </a:p>
        </p:txBody>
      </p:sp>
    </p:spTree>
    <p:extLst>
      <p:ext uri="{BB962C8B-B14F-4D97-AF65-F5344CB8AC3E}">
        <p14:creationId xmlns:p14="http://schemas.microsoft.com/office/powerpoint/2010/main" val="10220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13DAD0-A4B0-4817-8995-A0D346584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pPr algn="ctr"/>
            <a:r>
              <a:rPr lang="en-US" sz="4100" b="1" kern="1200" dirty="0">
                <a:solidFill>
                  <a:srgbClr val="FFFFFF"/>
                </a:solidFill>
                <a:latin typeface="+mj-lt"/>
                <a:ea typeface="+mj-ea"/>
                <a:cs typeface="+mj-cs"/>
              </a:rPr>
              <a:t>Tulane University Pre-Katrina</a:t>
            </a:r>
            <a:br>
              <a:rPr lang="en-US" sz="4100" b="1" kern="1200" dirty="0">
                <a:solidFill>
                  <a:srgbClr val="FFFFFF"/>
                </a:solidFill>
                <a:latin typeface="+mj-lt"/>
                <a:ea typeface="+mj-ea"/>
                <a:cs typeface="+mj-cs"/>
              </a:rPr>
            </a:br>
            <a:r>
              <a:rPr lang="en-US" sz="4100" b="1" kern="1200" dirty="0">
                <a:solidFill>
                  <a:srgbClr val="FFFFFF"/>
                </a:solidFill>
                <a:latin typeface="+mj-lt"/>
                <a:ea typeface="+mj-ea"/>
                <a:cs typeface="+mj-cs"/>
              </a:rPr>
              <a:t>Graduate School</a:t>
            </a:r>
          </a:p>
        </p:txBody>
      </p:sp>
      <p:cxnSp>
        <p:nvCxnSpPr>
          <p:cNvPr id="14" name="Straight Connector 13">
            <a:extLst>
              <a:ext uri="{FF2B5EF4-FFF2-40B4-BE49-F238E27FC236}">
                <a16:creationId xmlns:a16="http://schemas.microsoft.com/office/drawing/2014/main" id="{59F9672C-557D-4871-B58C-7874589D7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2" descr="A close up of a sign&#10;&#10;Description automatically generat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01" r="2637" b="-2"/>
          <a:stretch/>
        </p:blipFill>
        <p:spPr bwMode="auto">
          <a:xfrm>
            <a:off x="317635" y="321733"/>
            <a:ext cx="4160452" cy="62145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engineerin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5576" r="2321" b="-1"/>
          <a:stretch/>
        </p:blipFill>
        <p:spPr>
          <a:xfrm>
            <a:off x="4638955" y="321733"/>
            <a:ext cx="3539976" cy="2985818"/>
          </a:xfrm>
          <a:prstGeom prst="rect">
            <a:avLst/>
          </a:prstGeom>
          <a:noFill/>
        </p:spPr>
      </p:pic>
      <p:pic>
        <p:nvPicPr>
          <p:cNvPr id="5" name="Picture 7" descr="laurel_wreath_golden"/>
          <p:cNvPicPr>
            <a:picLocks noGrp="1" noChangeAspect="1" noChangeArrowheads="1"/>
          </p:cNvPicPr>
          <p:nvPr>
            <p:ph sz="half" idx="1"/>
          </p:nvPr>
        </p:nvPicPr>
        <p:blipFill rotWithShape="1">
          <a:blip r:embed="rId4">
            <a:extLst>
              <a:ext uri="{28A0092B-C50C-407E-A947-70E740481C1C}">
                <a14:useLocalDpi xmlns:a14="http://schemas.microsoft.com/office/drawing/2010/main" val="0"/>
              </a:ext>
            </a:extLst>
          </a:blip>
          <a:srcRect t="3760"/>
          <a:stretch/>
        </p:blipFill>
        <p:spPr>
          <a:xfrm>
            <a:off x="8348570" y="321734"/>
            <a:ext cx="3535590" cy="2985818"/>
          </a:xfrm>
          <a:prstGeom prst="rect">
            <a:avLst/>
          </a:prstGeom>
          <a:noFill/>
        </p:spPr>
      </p:pic>
    </p:spTree>
    <p:extLst>
      <p:ext uri="{BB962C8B-B14F-4D97-AF65-F5344CB8AC3E}">
        <p14:creationId xmlns:p14="http://schemas.microsoft.com/office/powerpoint/2010/main" val="143494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1664</Words>
  <Application>Microsoft Office PowerPoint</Application>
  <PresentationFormat>Widescreen</PresentationFormat>
  <Paragraphs>182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New Graduate Student Orientation</vt:lpstr>
      <vt:lpstr>Welcome to Tulane and, for many,  New Orleans!</vt:lpstr>
      <vt:lpstr>An introduction to New Orleans</vt:lpstr>
      <vt:lpstr>New Orleans: A Port City</vt:lpstr>
      <vt:lpstr>New Orleans’ Speak</vt:lpstr>
      <vt:lpstr>PowerPoint Presentation</vt:lpstr>
      <vt:lpstr>History of New Orleans</vt:lpstr>
      <vt:lpstr>Tulane University – founded in 1834</vt:lpstr>
      <vt:lpstr>Tulane University Pre-Katrina Graduate School</vt:lpstr>
      <vt:lpstr>Hurricane Katrina – August 29, 2005</vt:lpstr>
      <vt:lpstr>Post-Hurricane – Breech in Levees</vt:lpstr>
      <vt:lpstr>Tulane – Survival to Renewal</vt:lpstr>
      <vt:lpstr>Tulane University Pre-Katrina School of Liberal Arts &amp; Sciences and School of Engineering</vt:lpstr>
      <vt:lpstr>Tulane University Post-Katrina Schools of Liberal Arts &amp; Science and Engineering</vt:lpstr>
      <vt:lpstr>2018-2019 university enrollment (Source: Office of Registrar)</vt:lpstr>
      <vt:lpstr>Current # of Graduate &amp; Professional Students</vt:lpstr>
      <vt:lpstr>Current PhD, Master’s, &amp; Special status students</vt:lpstr>
      <vt:lpstr>Total PhD Students, n = 735, 36% of graduate and professional student population </vt:lpstr>
      <vt:lpstr>Total # of new 1st year Graduate and Professional students, n = 1,679 as of August 16, 2019 (source: OAIR)</vt:lpstr>
      <vt:lpstr>Total # of new 1st year Graduate and Professional students, n = 1,679 as of August 16, 2019 (source: OAIR)</vt:lpstr>
      <vt:lpstr>Graduate School Goal…defeat the imposter syndrome!</vt:lpstr>
      <vt:lpstr>The Office of Graduate &amp; Postdoctoral Studies</vt:lpstr>
      <vt:lpstr>GAPSA, GSSA, and BMSSA</vt:lpstr>
      <vt:lpstr>Graduate Students Best Practices</vt:lpstr>
      <vt:lpstr>WORK EXPECTATIONS, PROVISION OF STRUCTURE, AND TIMELINES</vt:lpstr>
      <vt:lpstr>Teaching and/or Research Assistantships</vt:lpstr>
      <vt:lpstr>Compensation and Employment Outside the University</vt:lpstr>
      <vt:lpstr>Publishing, Funding for Conferences, &amp; Intellectual Property Issues</vt:lpstr>
      <vt:lpstr>Expectations that advisors should have of their students</vt:lpstr>
      <vt:lpstr>Expectations that advisors should have of their students (continued)</vt:lpstr>
      <vt:lpstr>Expectations that students should have of their advisors</vt:lpstr>
      <vt:lpstr>Expectations that students should have of their advisors (continued)</vt:lpstr>
      <vt:lpstr>Questions</vt:lpstr>
      <vt:lpstr>Have a great semester!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Graduate Student Orientation</dc:title>
  <dc:creator>Cunningham, Michael</dc:creator>
  <cp:lastModifiedBy>O'Brien, Jennifer R</cp:lastModifiedBy>
  <cp:revision>5</cp:revision>
  <dcterms:created xsi:type="dcterms:W3CDTF">2019-08-20T03:46:37Z</dcterms:created>
  <dcterms:modified xsi:type="dcterms:W3CDTF">2019-09-10T16:58:05Z</dcterms:modified>
</cp:coreProperties>
</file>